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22"/>
  </p:notesMasterIdLst>
  <p:sldIdLst>
    <p:sldId id="256" r:id="rId6"/>
    <p:sldId id="257" r:id="rId7"/>
    <p:sldId id="258" r:id="rId8"/>
    <p:sldId id="259" r:id="rId9"/>
    <p:sldId id="260" r:id="rId10"/>
    <p:sldId id="261" r:id="rId11"/>
    <p:sldId id="262" r:id="rId12"/>
    <p:sldId id="263" r:id="rId13"/>
    <p:sldId id="264" r:id="rId14"/>
    <p:sldId id="265" r:id="rId15"/>
    <p:sldId id="266" r:id="rId16"/>
  </p:sldIdLst>
  <p:sldSz cx="18288000" cy="10287000"/>
  <p:notesSz cx="6858000" cy="9144000"/>
  <p:embeddedFontLst>
    <p:embeddedFont>
      <p:font typeface="Lovelo" charset="1" panose="02000000000000000000"/>
      <p:regular r:id="rId17"/>
    </p:embeddedFont>
    <p:embeddedFont>
      <p:font typeface="Canva Sans Bold" charset="1" panose="020B0803030501040103"/>
      <p:regular r:id="rId18"/>
    </p:embeddedFont>
    <p:embeddedFont>
      <p:font typeface="Montserrat Bold" charset="1" panose="00000800000000000000"/>
      <p:regular r:id="rId19"/>
    </p:embeddedFont>
    <p:embeddedFont>
      <p:font typeface="Montserrat" charset="1" panose="00000500000000000000"/>
      <p:regular r:id="rId20"/>
    </p:embeddedFont>
    <p:embeddedFont>
      <p:font typeface="Droid Serif Bold" charset="1" panose="02020800060500020200"/>
      <p:regular r:id="rId21"/>
    </p:embeddedFont>
    <p:embeddedFont>
      <p:font typeface="Poppins Bold" charset="1" panose="00000800000000000000"/>
      <p:regular r:id="rId25"/>
    </p:embeddedFont>
    <p:embeddedFont>
      <p:font typeface="Canva Sans" charset="1" panose="020B0503030501040103"/>
      <p:regular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notesMasters/notesMaster1.xml" Type="http://schemas.openxmlformats.org/officeDocument/2006/relationships/notesMaster"/><Relationship Id="rId23" Target="theme/theme2.xml" Type="http://schemas.openxmlformats.org/officeDocument/2006/relationships/theme"/><Relationship Id="rId24" Target="notesSlides/notesSlide1.xml" Type="http://schemas.openxmlformats.org/officeDocument/2006/relationships/notesSlide"/><Relationship Id="rId25" Target="fonts/font25.fntdata" Type="http://schemas.openxmlformats.org/officeDocument/2006/relationships/font"/><Relationship Id="rId26" Target="fonts/font26.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xml" Type="http://schemas.openxmlformats.org/officeDocument/2006/relationships/slide"/></Relationships>
</file>

<file path=ppt/notesSlides/notesSlide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2020 in circle</a:t>
            </a:r>
          </a:p>
          <a:p>
            <a:r>
              <a:rPr lang="en-US"/>
              <a:t>intensity fading away/ arrws towards it</a:t>
            </a:r>
          </a:p>
          <a:p>
            <a:r>
              <a:rPr lang="en-US"/>
              <a:t/>
            </a:r>
          </a:p>
          <a:p>
            <a:r>
              <a:rPr lang="en-US"/>
              <a:t>flow chart for domain to paramters to sub-paramters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9.png" Type="http://schemas.openxmlformats.org/officeDocument/2006/relationships/image"/><Relationship Id="rId3" Target="../media/image40.png" Type="http://schemas.openxmlformats.org/officeDocument/2006/relationships/image"/><Relationship Id="rId4" Target="../media/image41.png" Type="http://schemas.openxmlformats.org/officeDocument/2006/relationships/image"/><Relationship Id="rId5" Target="../media/image42.png" Type="http://schemas.openxmlformats.org/officeDocument/2006/relationships/image"/><Relationship Id="rId6" Target="../media/image43.png" Type="http://schemas.openxmlformats.org/officeDocument/2006/relationships/image"/><Relationship Id="rId7" Target="../media/image44.png" Type="http://schemas.openxmlformats.org/officeDocument/2006/relationships/image"/><Relationship Id="rId8" Target="../media/image45.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6.png" Type="http://schemas.openxmlformats.org/officeDocument/2006/relationships/image"/><Relationship Id="rId11" Target="../media/image17.svg" Type="http://schemas.openxmlformats.org/officeDocument/2006/relationships/image"/><Relationship Id="rId12" Target="../media/image18.png" Type="http://schemas.openxmlformats.org/officeDocument/2006/relationships/image"/><Relationship Id="rId13" Target="../media/image19.svg" Type="http://schemas.openxmlformats.org/officeDocument/2006/relationships/image"/><Relationship Id="rId14" Target="../media/image20.png" Type="http://schemas.openxmlformats.org/officeDocument/2006/relationships/image"/><Relationship Id="rId15" Target="../media/image21.svg" Type="http://schemas.openxmlformats.org/officeDocument/2006/relationships/image"/><Relationship Id="rId2" Target="../media/image8.png" Type="http://schemas.openxmlformats.org/officeDocument/2006/relationships/image"/><Relationship Id="rId3" Target="../media/image9.svg" Type="http://schemas.openxmlformats.org/officeDocument/2006/relationships/image"/><Relationship Id="rId4" Target="../media/image10.png" Type="http://schemas.openxmlformats.org/officeDocument/2006/relationships/image"/><Relationship Id="rId5" Target="../media/image11.svg" Type="http://schemas.openxmlformats.org/officeDocument/2006/relationships/image"/><Relationship Id="rId6" Target="../media/image12.png" Type="http://schemas.openxmlformats.org/officeDocument/2006/relationships/image"/><Relationship Id="rId7" Target="../media/image13.svg" Type="http://schemas.openxmlformats.org/officeDocument/2006/relationships/image"/><Relationship Id="rId8" Target="../media/image14.png" Type="http://schemas.openxmlformats.org/officeDocument/2006/relationships/image"/><Relationship Id="rId9" Target="../media/image15.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 Id="rId3" Target="../media/image23.png" Type="http://schemas.openxmlformats.org/officeDocument/2006/relationships/image"/><Relationship Id="rId4" Target="../media/image24.png" Type="http://schemas.openxmlformats.org/officeDocument/2006/relationships/image"/><Relationship Id="rId5" Target="../media/image25.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 Id="rId3" Target="../media/image27.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 Id="rId3" Target="../media/image29.png" Type="http://schemas.openxmlformats.org/officeDocument/2006/relationships/image"/><Relationship Id="rId4" Target="../media/image30.png" Type="http://schemas.openxmlformats.org/officeDocument/2006/relationships/image"/><Relationship Id="rId5" Target="../media/image31.png" Type="http://schemas.openxmlformats.org/officeDocument/2006/relationships/image"/><Relationship Id="rId6" Target="../media/image32.svg" Type="http://schemas.openxmlformats.org/officeDocument/2006/relationships/image"/><Relationship Id="rId7" Target="../media/image33.png" Type="http://schemas.openxmlformats.org/officeDocument/2006/relationships/image"/><Relationship Id="rId8" Target="../media/image34.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5.png" Type="http://schemas.openxmlformats.org/officeDocument/2006/relationships/image"/><Relationship Id="rId3" Target="../media/image36.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 Id="rId3" Target="../media/image29.png" Type="http://schemas.openxmlformats.org/officeDocument/2006/relationships/image"/><Relationship Id="rId4" Target="../media/image30.png" Type="http://schemas.openxmlformats.org/officeDocument/2006/relationships/image"/><Relationship Id="rId5" Target="../media/image31.png" Type="http://schemas.openxmlformats.org/officeDocument/2006/relationships/image"/><Relationship Id="rId6" Target="../media/image32.svg" Type="http://schemas.openxmlformats.org/officeDocument/2006/relationships/image"/><Relationship Id="rId7" Target="../media/image33.png" Type="http://schemas.openxmlformats.org/officeDocument/2006/relationships/image"/><Relationship Id="rId8" Target="../media/image34.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7.png" Type="http://schemas.openxmlformats.org/officeDocument/2006/relationships/image"/><Relationship Id="rId3" Target="../media/image38.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DDDDDD">
                <a:alpha val="50000"/>
              </a:srgbClr>
            </a:gs>
            <a:gs pos="50000">
              <a:srgbClr val="EEEEEE">
                <a:alpha val="100000"/>
              </a:srgbClr>
            </a:gs>
            <a:gs pos="100000">
              <a:srgbClr val="FFFFFF">
                <a:alpha val="100000"/>
              </a:srgbClr>
            </a:gs>
          </a:gsLst>
          <a:lin ang="5400000"/>
        </a:gradFill>
      </p:bgPr>
    </p:bg>
    <p:spTree>
      <p:nvGrpSpPr>
        <p:cNvPr id="1" name=""/>
        <p:cNvGrpSpPr/>
        <p:nvPr/>
      </p:nvGrpSpPr>
      <p:grpSpPr>
        <a:xfrm>
          <a:off x="0" y="0"/>
          <a:ext cx="0" cy="0"/>
          <a:chOff x="0" y="0"/>
          <a:chExt cx="0" cy="0"/>
        </a:xfrm>
      </p:grpSpPr>
      <p:sp>
        <p:nvSpPr>
          <p:cNvPr name="Freeform 2" id="2"/>
          <p:cNvSpPr/>
          <p:nvPr/>
        </p:nvSpPr>
        <p:spPr>
          <a:xfrm flipH="false" flipV="false" rot="0">
            <a:off x="0" y="8093824"/>
            <a:ext cx="14327478" cy="7558885"/>
          </a:xfrm>
          <a:custGeom>
            <a:avLst/>
            <a:gdLst/>
            <a:ahLst/>
            <a:cxnLst/>
            <a:rect r="r" b="b" t="t" l="l"/>
            <a:pathLst>
              <a:path h="7558885" w="14327478">
                <a:moveTo>
                  <a:pt x="0" y="0"/>
                </a:moveTo>
                <a:lnTo>
                  <a:pt x="14327478" y="0"/>
                </a:lnTo>
                <a:lnTo>
                  <a:pt x="14327478" y="7558885"/>
                </a:lnTo>
                <a:lnTo>
                  <a:pt x="0" y="7558885"/>
                </a:lnTo>
                <a:lnTo>
                  <a:pt x="0" y="0"/>
                </a:lnTo>
                <a:close/>
              </a:path>
            </a:pathLst>
          </a:custGeom>
          <a:blipFill>
            <a:blip r:embed="rId2"/>
            <a:stretch>
              <a:fillRect l="0" t="-79996" r="0" b="0"/>
            </a:stretch>
          </a:blipFill>
        </p:spPr>
      </p:sp>
      <p:sp>
        <p:nvSpPr>
          <p:cNvPr name="Freeform 3" id="3"/>
          <p:cNvSpPr/>
          <p:nvPr/>
        </p:nvSpPr>
        <p:spPr>
          <a:xfrm flipH="true" flipV="false" rot="0">
            <a:off x="7785856" y="0"/>
            <a:ext cx="10692297" cy="10971574"/>
          </a:xfrm>
          <a:custGeom>
            <a:avLst/>
            <a:gdLst/>
            <a:ahLst/>
            <a:cxnLst/>
            <a:rect r="r" b="b" t="t" l="l"/>
            <a:pathLst>
              <a:path h="10971574" w="10692297">
                <a:moveTo>
                  <a:pt x="10692298" y="0"/>
                </a:moveTo>
                <a:lnTo>
                  <a:pt x="0" y="0"/>
                </a:lnTo>
                <a:lnTo>
                  <a:pt x="0" y="10971574"/>
                </a:lnTo>
                <a:lnTo>
                  <a:pt x="10692298" y="10971574"/>
                </a:lnTo>
                <a:lnTo>
                  <a:pt x="10692298"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true" flipV="true" rot="-5400000">
            <a:off x="-1959475" y="1764169"/>
            <a:ext cx="9453606" cy="5534656"/>
          </a:xfrm>
          <a:custGeom>
            <a:avLst/>
            <a:gdLst/>
            <a:ahLst/>
            <a:cxnLst/>
            <a:rect r="r" b="b" t="t" l="l"/>
            <a:pathLst>
              <a:path h="5534656" w="9453606">
                <a:moveTo>
                  <a:pt x="9453606" y="5534656"/>
                </a:moveTo>
                <a:lnTo>
                  <a:pt x="0" y="5534656"/>
                </a:lnTo>
                <a:lnTo>
                  <a:pt x="0" y="0"/>
                </a:lnTo>
                <a:lnTo>
                  <a:pt x="9453606" y="0"/>
                </a:lnTo>
                <a:lnTo>
                  <a:pt x="9453606" y="5534656"/>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5449927" y="410630"/>
            <a:ext cx="1738323" cy="1236141"/>
          </a:xfrm>
          <a:custGeom>
            <a:avLst/>
            <a:gdLst/>
            <a:ahLst/>
            <a:cxnLst/>
            <a:rect r="r" b="b" t="t" l="l"/>
            <a:pathLst>
              <a:path h="1236141" w="1738323">
                <a:moveTo>
                  <a:pt x="0" y="0"/>
                </a:moveTo>
                <a:lnTo>
                  <a:pt x="1738322" y="0"/>
                </a:lnTo>
                <a:lnTo>
                  <a:pt x="1738322" y="1236140"/>
                </a:lnTo>
                <a:lnTo>
                  <a:pt x="0" y="1236140"/>
                </a:lnTo>
                <a:lnTo>
                  <a:pt x="0" y="0"/>
                </a:lnTo>
                <a:close/>
              </a:path>
            </a:pathLst>
          </a:custGeom>
          <a:blipFill>
            <a:blip r:embed="rId7"/>
            <a:stretch>
              <a:fillRect l="0" t="0" r="0" b="0"/>
            </a:stretch>
          </a:blipFill>
        </p:spPr>
      </p:sp>
      <p:sp>
        <p:nvSpPr>
          <p:cNvPr name="Freeform 6" id="6"/>
          <p:cNvSpPr/>
          <p:nvPr/>
        </p:nvSpPr>
        <p:spPr>
          <a:xfrm flipH="false" flipV="false" rot="0">
            <a:off x="13961074" y="189858"/>
            <a:ext cx="1677684" cy="1677684"/>
          </a:xfrm>
          <a:custGeom>
            <a:avLst/>
            <a:gdLst/>
            <a:ahLst/>
            <a:cxnLst/>
            <a:rect r="r" b="b" t="t" l="l"/>
            <a:pathLst>
              <a:path h="1677684" w="1677684">
                <a:moveTo>
                  <a:pt x="0" y="0"/>
                </a:moveTo>
                <a:lnTo>
                  <a:pt x="1677684" y="0"/>
                </a:lnTo>
                <a:lnTo>
                  <a:pt x="1677684" y="1677684"/>
                </a:lnTo>
                <a:lnTo>
                  <a:pt x="0" y="1677684"/>
                </a:lnTo>
                <a:lnTo>
                  <a:pt x="0" y="0"/>
                </a:lnTo>
                <a:close/>
              </a:path>
            </a:pathLst>
          </a:custGeom>
          <a:blipFill>
            <a:blip r:embed="rId8"/>
            <a:stretch>
              <a:fillRect l="0" t="0" r="0" b="0"/>
            </a:stretch>
          </a:blipFill>
        </p:spPr>
      </p:sp>
      <p:sp>
        <p:nvSpPr>
          <p:cNvPr name="TextBox 7" id="7"/>
          <p:cNvSpPr txBox="true"/>
          <p:nvPr/>
        </p:nvSpPr>
        <p:spPr>
          <a:xfrm rot="0">
            <a:off x="4531521" y="2156318"/>
            <a:ext cx="8412646" cy="3800193"/>
          </a:xfrm>
          <a:prstGeom prst="rect">
            <a:avLst/>
          </a:prstGeom>
        </p:spPr>
        <p:txBody>
          <a:bodyPr anchor="t" rtlCol="false" tIns="0" lIns="0" bIns="0" rIns="0">
            <a:spAutoFit/>
          </a:bodyPr>
          <a:lstStyle/>
          <a:p>
            <a:pPr algn="ctr">
              <a:lnSpc>
                <a:spcPts val="15253"/>
              </a:lnSpc>
            </a:pPr>
            <a:r>
              <a:rPr lang="en-US" sz="10895">
                <a:solidFill>
                  <a:srgbClr val="02084B"/>
                </a:solidFill>
                <a:latin typeface="Lovelo"/>
              </a:rPr>
              <a:t>Team </a:t>
            </a:r>
            <a:r>
              <a:rPr lang="en-US" sz="10895">
                <a:solidFill>
                  <a:srgbClr val="02084B"/>
                </a:solidFill>
                <a:latin typeface="Lovelo"/>
              </a:rPr>
              <a:t>D.S.A.</a:t>
            </a:r>
          </a:p>
          <a:p>
            <a:pPr algn="ctr">
              <a:lnSpc>
                <a:spcPts val="15253"/>
              </a:lnSpc>
            </a:pPr>
          </a:p>
        </p:txBody>
      </p:sp>
      <p:sp>
        <p:nvSpPr>
          <p:cNvPr name="TextBox 8" id="8"/>
          <p:cNvSpPr txBox="true"/>
          <p:nvPr/>
        </p:nvSpPr>
        <p:spPr>
          <a:xfrm rot="0">
            <a:off x="2338812" y="5057775"/>
            <a:ext cx="6557665" cy="2180061"/>
          </a:xfrm>
          <a:prstGeom prst="rect">
            <a:avLst/>
          </a:prstGeom>
        </p:spPr>
        <p:txBody>
          <a:bodyPr anchor="t" rtlCol="false" tIns="0" lIns="0" bIns="0" rIns="0">
            <a:spAutoFit/>
          </a:bodyPr>
          <a:lstStyle/>
          <a:p>
            <a:pPr algn="ctr">
              <a:lnSpc>
                <a:spcPts val="5839"/>
              </a:lnSpc>
            </a:pPr>
            <a:r>
              <a:rPr lang="en-US" sz="4170">
                <a:solidFill>
                  <a:srgbClr val="02084B"/>
                </a:solidFill>
                <a:latin typeface="Lovelo"/>
              </a:rPr>
              <a:t>Debang Chakraborty</a:t>
            </a:r>
          </a:p>
          <a:p>
            <a:pPr algn="ctr">
              <a:lnSpc>
                <a:spcPts val="5839"/>
              </a:lnSpc>
            </a:pPr>
            <a:r>
              <a:rPr lang="en-US" sz="4170">
                <a:solidFill>
                  <a:srgbClr val="02084B"/>
                </a:solidFill>
                <a:latin typeface="Lovelo"/>
              </a:rPr>
              <a:t>Shamik Bhattacharjee</a:t>
            </a:r>
          </a:p>
          <a:p>
            <a:pPr algn="ctr">
              <a:lnSpc>
                <a:spcPts val="5839"/>
              </a:lnSpc>
              <a:spcBef>
                <a:spcPct val="0"/>
              </a:spcBef>
            </a:pPr>
            <a:r>
              <a:rPr lang="en-US" sz="4170">
                <a:solidFill>
                  <a:srgbClr val="02084B"/>
                </a:solidFill>
                <a:latin typeface="Lovelo"/>
              </a:rPr>
              <a:t>Arunava Bhattacharya</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479022" y="-966983"/>
            <a:ext cx="8072457" cy="1682156"/>
            <a:chOff x="0" y="0"/>
            <a:chExt cx="1957190" cy="407843"/>
          </a:xfrm>
        </p:grpSpPr>
        <p:sp>
          <p:nvSpPr>
            <p:cNvPr name="Freeform 3" id="3"/>
            <p:cNvSpPr/>
            <p:nvPr/>
          </p:nvSpPr>
          <p:spPr>
            <a:xfrm flipH="false" flipV="false" rot="0">
              <a:off x="0" y="0"/>
              <a:ext cx="1957190" cy="407843"/>
            </a:xfrm>
            <a:custGeom>
              <a:avLst/>
              <a:gdLst/>
              <a:ahLst/>
              <a:cxnLst/>
              <a:rect r="r" b="b" t="t" l="l"/>
              <a:pathLst>
                <a:path h="407843" w="1957190">
                  <a:moveTo>
                    <a:pt x="1753990" y="0"/>
                  </a:moveTo>
                  <a:lnTo>
                    <a:pt x="0" y="0"/>
                  </a:lnTo>
                  <a:lnTo>
                    <a:pt x="0" y="407843"/>
                  </a:lnTo>
                  <a:lnTo>
                    <a:pt x="1753990" y="407843"/>
                  </a:lnTo>
                  <a:lnTo>
                    <a:pt x="1957190" y="203922"/>
                  </a:lnTo>
                  <a:lnTo>
                    <a:pt x="1753990" y="0"/>
                  </a:lnTo>
                  <a:close/>
                </a:path>
              </a:pathLst>
            </a:custGeom>
            <a:solidFill>
              <a:srgbClr val="17568D"/>
            </a:solidFill>
            <a:ln cap="sq">
              <a:noFill/>
              <a:prstDash val="solid"/>
              <a:miter/>
            </a:ln>
          </p:spPr>
        </p:sp>
        <p:sp>
          <p:nvSpPr>
            <p:cNvPr name="TextBox 4" id="4"/>
            <p:cNvSpPr txBox="true"/>
            <p:nvPr/>
          </p:nvSpPr>
          <p:spPr>
            <a:xfrm>
              <a:off x="0" y="-38100"/>
              <a:ext cx="1842890" cy="445943"/>
            </a:xfrm>
            <a:prstGeom prst="rect">
              <a:avLst/>
            </a:prstGeom>
          </p:spPr>
          <p:txBody>
            <a:bodyPr anchor="ctr" rtlCol="false" tIns="50800" lIns="50800" bIns="50800" rIns="50800"/>
            <a:lstStyle/>
            <a:p>
              <a:pPr algn="ctr" marL="0" indent="0" lvl="0">
                <a:lnSpc>
                  <a:spcPts val="3360"/>
                </a:lnSpc>
                <a:spcBef>
                  <a:spcPct val="0"/>
                </a:spcBef>
              </a:pPr>
            </a:p>
          </p:txBody>
        </p:sp>
      </p:grpSp>
      <p:grpSp>
        <p:nvGrpSpPr>
          <p:cNvPr name="Group 5" id="5"/>
          <p:cNvGrpSpPr/>
          <p:nvPr/>
        </p:nvGrpSpPr>
        <p:grpSpPr>
          <a:xfrm rot="0">
            <a:off x="-88303" y="9535318"/>
            <a:ext cx="18650689" cy="1560722"/>
            <a:chOff x="0" y="0"/>
            <a:chExt cx="4912116" cy="411054"/>
          </a:xfrm>
        </p:grpSpPr>
        <p:sp>
          <p:nvSpPr>
            <p:cNvPr name="Freeform 6" id="6"/>
            <p:cNvSpPr/>
            <p:nvPr/>
          </p:nvSpPr>
          <p:spPr>
            <a:xfrm flipH="false" flipV="false" rot="0">
              <a:off x="0" y="0"/>
              <a:ext cx="4912116" cy="411054"/>
            </a:xfrm>
            <a:custGeom>
              <a:avLst/>
              <a:gdLst/>
              <a:ahLst/>
              <a:cxnLst/>
              <a:rect r="r" b="b" t="t" l="l"/>
              <a:pathLst>
                <a:path h="411054" w="4912116">
                  <a:moveTo>
                    <a:pt x="4708916" y="0"/>
                  </a:moveTo>
                  <a:lnTo>
                    <a:pt x="0" y="0"/>
                  </a:lnTo>
                  <a:lnTo>
                    <a:pt x="0" y="411054"/>
                  </a:lnTo>
                  <a:lnTo>
                    <a:pt x="4708916" y="411054"/>
                  </a:lnTo>
                  <a:lnTo>
                    <a:pt x="4912116" y="205527"/>
                  </a:lnTo>
                  <a:lnTo>
                    <a:pt x="4708916" y="0"/>
                  </a:lnTo>
                  <a:close/>
                </a:path>
              </a:pathLst>
            </a:custGeom>
            <a:solidFill>
              <a:srgbClr val="A8A8A8"/>
            </a:solidFill>
            <a:ln cap="sq">
              <a:noFill/>
              <a:prstDash val="solid"/>
              <a:miter/>
            </a:ln>
          </p:spPr>
        </p:sp>
        <p:sp>
          <p:nvSpPr>
            <p:cNvPr name="TextBox 7" id="7"/>
            <p:cNvSpPr txBox="true"/>
            <p:nvPr/>
          </p:nvSpPr>
          <p:spPr>
            <a:xfrm>
              <a:off x="0" y="-38100"/>
              <a:ext cx="4797816" cy="449154"/>
            </a:xfrm>
            <a:prstGeom prst="rect">
              <a:avLst/>
            </a:prstGeom>
          </p:spPr>
          <p:txBody>
            <a:bodyPr anchor="ctr" rtlCol="false" tIns="50800" lIns="50800" bIns="50800" rIns="50800"/>
            <a:lstStyle/>
            <a:p>
              <a:pPr algn="ctr">
                <a:lnSpc>
                  <a:spcPts val="3360"/>
                </a:lnSpc>
              </a:pPr>
            </a:p>
          </p:txBody>
        </p:sp>
      </p:grpSp>
      <p:grpSp>
        <p:nvGrpSpPr>
          <p:cNvPr name="Group 8" id="8"/>
          <p:cNvGrpSpPr/>
          <p:nvPr/>
        </p:nvGrpSpPr>
        <p:grpSpPr>
          <a:xfrm rot="0">
            <a:off x="14842845" y="9488662"/>
            <a:ext cx="3615789" cy="1385362"/>
            <a:chOff x="0" y="0"/>
            <a:chExt cx="1043259" cy="399717"/>
          </a:xfrm>
        </p:grpSpPr>
        <p:sp>
          <p:nvSpPr>
            <p:cNvPr name="Freeform 9" id="9"/>
            <p:cNvSpPr/>
            <p:nvPr/>
          </p:nvSpPr>
          <p:spPr>
            <a:xfrm flipH="false" flipV="false" rot="0">
              <a:off x="0" y="0"/>
              <a:ext cx="1043259" cy="399717"/>
            </a:xfrm>
            <a:custGeom>
              <a:avLst/>
              <a:gdLst/>
              <a:ahLst/>
              <a:cxnLst/>
              <a:rect r="r" b="b" t="t" l="l"/>
              <a:pathLst>
                <a:path h="399717" w="1043259">
                  <a:moveTo>
                    <a:pt x="840059" y="0"/>
                  </a:moveTo>
                  <a:lnTo>
                    <a:pt x="0" y="0"/>
                  </a:lnTo>
                  <a:lnTo>
                    <a:pt x="203200" y="399717"/>
                  </a:lnTo>
                  <a:lnTo>
                    <a:pt x="1043259" y="399717"/>
                  </a:lnTo>
                  <a:lnTo>
                    <a:pt x="840059" y="0"/>
                  </a:lnTo>
                  <a:close/>
                </a:path>
              </a:pathLst>
            </a:custGeom>
            <a:solidFill>
              <a:srgbClr val="17568D"/>
            </a:solidFill>
          </p:spPr>
        </p:sp>
        <p:sp>
          <p:nvSpPr>
            <p:cNvPr name="TextBox 10" id="10"/>
            <p:cNvSpPr txBox="true"/>
            <p:nvPr/>
          </p:nvSpPr>
          <p:spPr>
            <a:xfrm>
              <a:off x="101600" y="-57150"/>
              <a:ext cx="840059" cy="456867"/>
            </a:xfrm>
            <a:prstGeom prst="rect">
              <a:avLst/>
            </a:prstGeom>
          </p:spPr>
          <p:txBody>
            <a:bodyPr anchor="ctr" rtlCol="false" tIns="50800" lIns="50800" bIns="50800" rIns="50800"/>
            <a:lstStyle/>
            <a:p>
              <a:pPr algn="ctr">
                <a:lnSpc>
                  <a:spcPts val="3079"/>
                </a:lnSpc>
              </a:pPr>
            </a:p>
          </p:txBody>
        </p:sp>
      </p:grpSp>
      <p:grpSp>
        <p:nvGrpSpPr>
          <p:cNvPr name="Group 11" id="11"/>
          <p:cNvGrpSpPr/>
          <p:nvPr/>
        </p:nvGrpSpPr>
        <p:grpSpPr>
          <a:xfrm rot="0">
            <a:off x="1352717" y="2596666"/>
            <a:ext cx="7631537" cy="6074199"/>
            <a:chOff x="0" y="0"/>
            <a:chExt cx="3791634" cy="3017890"/>
          </a:xfrm>
        </p:grpSpPr>
        <p:sp>
          <p:nvSpPr>
            <p:cNvPr name="Freeform 12" id="12"/>
            <p:cNvSpPr/>
            <p:nvPr/>
          </p:nvSpPr>
          <p:spPr>
            <a:xfrm flipH="false" flipV="false" rot="0">
              <a:off x="0" y="0"/>
              <a:ext cx="3791634" cy="3017890"/>
            </a:xfrm>
            <a:custGeom>
              <a:avLst/>
              <a:gdLst/>
              <a:ahLst/>
              <a:cxnLst/>
              <a:rect r="r" b="b" t="t" l="l"/>
              <a:pathLst>
                <a:path h="3017890" w="3791634">
                  <a:moveTo>
                    <a:pt x="37535" y="0"/>
                  </a:moveTo>
                  <a:lnTo>
                    <a:pt x="3754099" y="0"/>
                  </a:lnTo>
                  <a:cubicBezTo>
                    <a:pt x="3764054" y="0"/>
                    <a:pt x="3773601" y="3955"/>
                    <a:pt x="3780640" y="10994"/>
                  </a:cubicBezTo>
                  <a:cubicBezTo>
                    <a:pt x="3787680" y="18033"/>
                    <a:pt x="3791634" y="27580"/>
                    <a:pt x="3791634" y="37535"/>
                  </a:cubicBezTo>
                  <a:lnTo>
                    <a:pt x="3791634" y="2980355"/>
                  </a:lnTo>
                  <a:cubicBezTo>
                    <a:pt x="3791634" y="2990310"/>
                    <a:pt x="3787680" y="2999857"/>
                    <a:pt x="3780640" y="3006896"/>
                  </a:cubicBezTo>
                  <a:cubicBezTo>
                    <a:pt x="3773601" y="3013935"/>
                    <a:pt x="3764054" y="3017890"/>
                    <a:pt x="3754099" y="3017890"/>
                  </a:cubicBezTo>
                  <a:lnTo>
                    <a:pt x="37535" y="3017890"/>
                  </a:lnTo>
                  <a:cubicBezTo>
                    <a:pt x="27580" y="3017890"/>
                    <a:pt x="18033" y="3013935"/>
                    <a:pt x="10994" y="3006896"/>
                  </a:cubicBezTo>
                  <a:cubicBezTo>
                    <a:pt x="3955" y="2999857"/>
                    <a:pt x="0" y="2990310"/>
                    <a:pt x="0" y="2980355"/>
                  </a:cubicBezTo>
                  <a:lnTo>
                    <a:pt x="0" y="37535"/>
                  </a:lnTo>
                  <a:cubicBezTo>
                    <a:pt x="0" y="27580"/>
                    <a:pt x="3955" y="18033"/>
                    <a:pt x="10994" y="10994"/>
                  </a:cubicBezTo>
                  <a:cubicBezTo>
                    <a:pt x="18033" y="3955"/>
                    <a:pt x="27580" y="0"/>
                    <a:pt x="37535" y="0"/>
                  </a:cubicBezTo>
                  <a:close/>
                </a:path>
              </a:pathLst>
            </a:custGeom>
            <a:solidFill>
              <a:srgbClr val="17568D"/>
            </a:solidFill>
          </p:spPr>
        </p:sp>
        <p:sp>
          <p:nvSpPr>
            <p:cNvPr name="TextBox 13" id="13"/>
            <p:cNvSpPr txBox="true"/>
            <p:nvPr/>
          </p:nvSpPr>
          <p:spPr>
            <a:xfrm>
              <a:off x="0" y="-47625"/>
              <a:ext cx="3791634" cy="3065515"/>
            </a:xfrm>
            <a:prstGeom prst="rect">
              <a:avLst/>
            </a:prstGeom>
          </p:spPr>
          <p:txBody>
            <a:bodyPr anchor="ctr" rtlCol="false" tIns="36643" lIns="36643" bIns="36643" rIns="36643"/>
            <a:lstStyle/>
            <a:p>
              <a:pPr algn="ctr">
                <a:lnSpc>
                  <a:spcPts val="2659"/>
                </a:lnSpc>
              </a:pPr>
            </a:p>
          </p:txBody>
        </p:sp>
      </p:grpSp>
      <p:grpSp>
        <p:nvGrpSpPr>
          <p:cNvPr name="Group 14" id="14"/>
          <p:cNvGrpSpPr/>
          <p:nvPr/>
        </p:nvGrpSpPr>
        <p:grpSpPr>
          <a:xfrm rot="0">
            <a:off x="2839335" y="2425244"/>
            <a:ext cx="4133062" cy="304720"/>
            <a:chOff x="0" y="0"/>
            <a:chExt cx="1088543" cy="80256"/>
          </a:xfrm>
        </p:grpSpPr>
        <p:sp>
          <p:nvSpPr>
            <p:cNvPr name="Freeform 15" id="15"/>
            <p:cNvSpPr/>
            <p:nvPr/>
          </p:nvSpPr>
          <p:spPr>
            <a:xfrm flipH="false" flipV="false" rot="0">
              <a:off x="0" y="0"/>
              <a:ext cx="1088543" cy="80256"/>
            </a:xfrm>
            <a:custGeom>
              <a:avLst/>
              <a:gdLst/>
              <a:ahLst/>
              <a:cxnLst/>
              <a:rect r="r" b="b" t="t" l="l"/>
              <a:pathLst>
                <a:path h="80256" w="1088543">
                  <a:moveTo>
                    <a:pt x="16859" y="0"/>
                  </a:moveTo>
                  <a:lnTo>
                    <a:pt x="1071685" y="0"/>
                  </a:lnTo>
                  <a:cubicBezTo>
                    <a:pt x="1080995" y="0"/>
                    <a:pt x="1088543" y="7548"/>
                    <a:pt x="1088543" y="16859"/>
                  </a:cubicBezTo>
                  <a:lnTo>
                    <a:pt x="1088543" y="63397"/>
                  </a:lnTo>
                  <a:cubicBezTo>
                    <a:pt x="1088543" y="72708"/>
                    <a:pt x="1080995" y="80256"/>
                    <a:pt x="1071685" y="80256"/>
                  </a:cubicBezTo>
                  <a:lnTo>
                    <a:pt x="16859" y="80256"/>
                  </a:lnTo>
                  <a:cubicBezTo>
                    <a:pt x="7548" y="80256"/>
                    <a:pt x="0" y="72708"/>
                    <a:pt x="0" y="63397"/>
                  </a:cubicBezTo>
                  <a:lnTo>
                    <a:pt x="0" y="16859"/>
                  </a:lnTo>
                  <a:cubicBezTo>
                    <a:pt x="0" y="7548"/>
                    <a:pt x="7548" y="0"/>
                    <a:pt x="16859" y="0"/>
                  </a:cubicBezTo>
                  <a:close/>
                </a:path>
              </a:pathLst>
            </a:custGeom>
            <a:solidFill>
              <a:srgbClr val="B0EAFD"/>
            </a:solidFill>
            <a:ln w="19050" cap="sq">
              <a:solidFill>
                <a:srgbClr val="16568D"/>
              </a:solidFill>
              <a:prstDash val="solid"/>
              <a:miter/>
            </a:ln>
          </p:spPr>
        </p:sp>
        <p:sp>
          <p:nvSpPr>
            <p:cNvPr name="TextBox 16" id="16"/>
            <p:cNvSpPr txBox="true"/>
            <p:nvPr/>
          </p:nvSpPr>
          <p:spPr>
            <a:xfrm>
              <a:off x="0" y="-47625"/>
              <a:ext cx="1088543" cy="127881"/>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17" id="17"/>
          <p:cNvGrpSpPr/>
          <p:nvPr/>
        </p:nvGrpSpPr>
        <p:grpSpPr>
          <a:xfrm rot="0">
            <a:off x="9744314" y="2676669"/>
            <a:ext cx="7631537" cy="5994196"/>
            <a:chOff x="0" y="0"/>
            <a:chExt cx="3791634" cy="2978142"/>
          </a:xfrm>
        </p:grpSpPr>
        <p:sp>
          <p:nvSpPr>
            <p:cNvPr name="Freeform 18" id="18"/>
            <p:cNvSpPr/>
            <p:nvPr/>
          </p:nvSpPr>
          <p:spPr>
            <a:xfrm flipH="false" flipV="false" rot="0">
              <a:off x="0" y="0"/>
              <a:ext cx="3791634" cy="2978142"/>
            </a:xfrm>
            <a:custGeom>
              <a:avLst/>
              <a:gdLst/>
              <a:ahLst/>
              <a:cxnLst/>
              <a:rect r="r" b="b" t="t" l="l"/>
              <a:pathLst>
                <a:path h="2978142" w="3791634">
                  <a:moveTo>
                    <a:pt x="37535" y="0"/>
                  </a:moveTo>
                  <a:lnTo>
                    <a:pt x="3754099" y="0"/>
                  </a:lnTo>
                  <a:cubicBezTo>
                    <a:pt x="3764054" y="0"/>
                    <a:pt x="3773601" y="3955"/>
                    <a:pt x="3780640" y="10994"/>
                  </a:cubicBezTo>
                  <a:cubicBezTo>
                    <a:pt x="3787680" y="18033"/>
                    <a:pt x="3791634" y="27580"/>
                    <a:pt x="3791634" y="37535"/>
                  </a:cubicBezTo>
                  <a:lnTo>
                    <a:pt x="3791634" y="2940607"/>
                  </a:lnTo>
                  <a:cubicBezTo>
                    <a:pt x="3791634" y="2950561"/>
                    <a:pt x="3787680" y="2960109"/>
                    <a:pt x="3780640" y="2967148"/>
                  </a:cubicBezTo>
                  <a:cubicBezTo>
                    <a:pt x="3773601" y="2974187"/>
                    <a:pt x="3764054" y="2978142"/>
                    <a:pt x="3754099" y="2978142"/>
                  </a:cubicBezTo>
                  <a:lnTo>
                    <a:pt x="37535" y="2978142"/>
                  </a:lnTo>
                  <a:cubicBezTo>
                    <a:pt x="27580" y="2978142"/>
                    <a:pt x="18033" y="2974187"/>
                    <a:pt x="10994" y="2967148"/>
                  </a:cubicBezTo>
                  <a:cubicBezTo>
                    <a:pt x="3955" y="2960109"/>
                    <a:pt x="0" y="2950561"/>
                    <a:pt x="0" y="2940607"/>
                  </a:cubicBezTo>
                  <a:lnTo>
                    <a:pt x="0" y="37535"/>
                  </a:lnTo>
                  <a:cubicBezTo>
                    <a:pt x="0" y="27580"/>
                    <a:pt x="3955" y="18033"/>
                    <a:pt x="10994" y="10994"/>
                  </a:cubicBezTo>
                  <a:cubicBezTo>
                    <a:pt x="18033" y="3955"/>
                    <a:pt x="27580" y="0"/>
                    <a:pt x="37535" y="0"/>
                  </a:cubicBezTo>
                  <a:close/>
                </a:path>
              </a:pathLst>
            </a:custGeom>
            <a:solidFill>
              <a:srgbClr val="17568D"/>
            </a:solidFill>
          </p:spPr>
        </p:sp>
        <p:sp>
          <p:nvSpPr>
            <p:cNvPr name="TextBox 19" id="19"/>
            <p:cNvSpPr txBox="true"/>
            <p:nvPr/>
          </p:nvSpPr>
          <p:spPr>
            <a:xfrm>
              <a:off x="0" y="-47625"/>
              <a:ext cx="3791634" cy="3025767"/>
            </a:xfrm>
            <a:prstGeom prst="rect">
              <a:avLst/>
            </a:prstGeom>
          </p:spPr>
          <p:txBody>
            <a:bodyPr anchor="ctr" rtlCol="false" tIns="36643" lIns="36643" bIns="36643" rIns="36643"/>
            <a:lstStyle/>
            <a:p>
              <a:pPr algn="ctr">
                <a:lnSpc>
                  <a:spcPts val="2659"/>
                </a:lnSpc>
              </a:pPr>
            </a:p>
          </p:txBody>
        </p:sp>
      </p:grpSp>
      <p:grpSp>
        <p:nvGrpSpPr>
          <p:cNvPr name="Group 20" id="20"/>
          <p:cNvGrpSpPr/>
          <p:nvPr/>
        </p:nvGrpSpPr>
        <p:grpSpPr>
          <a:xfrm rot="0">
            <a:off x="11882320" y="2509240"/>
            <a:ext cx="3355524" cy="304720"/>
            <a:chOff x="0" y="0"/>
            <a:chExt cx="883759" cy="80256"/>
          </a:xfrm>
        </p:grpSpPr>
        <p:sp>
          <p:nvSpPr>
            <p:cNvPr name="Freeform 21" id="21"/>
            <p:cNvSpPr/>
            <p:nvPr/>
          </p:nvSpPr>
          <p:spPr>
            <a:xfrm flipH="false" flipV="false" rot="0">
              <a:off x="0" y="0"/>
              <a:ext cx="883759" cy="80256"/>
            </a:xfrm>
            <a:custGeom>
              <a:avLst/>
              <a:gdLst/>
              <a:ahLst/>
              <a:cxnLst/>
              <a:rect r="r" b="b" t="t" l="l"/>
              <a:pathLst>
                <a:path h="80256" w="883759">
                  <a:moveTo>
                    <a:pt x="11536" y="0"/>
                  </a:moveTo>
                  <a:lnTo>
                    <a:pt x="872223" y="0"/>
                  </a:lnTo>
                  <a:cubicBezTo>
                    <a:pt x="875283" y="0"/>
                    <a:pt x="878217" y="1215"/>
                    <a:pt x="880381" y="3379"/>
                  </a:cubicBezTo>
                  <a:cubicBezTo>
                    <a:pt x="882544" y="5542"/>
                    <a:pt x="883759" y="8477"/>
                    <a:pt x="883759" y="11536"/>
                  </a:cubicBezTo>
                  <a:lnTo>
                    <a:pt x="883759" y="68719"/>
                  </a:lnTo>
                  <a:cubicBezTo>
                    <a:pt x="883759" y="75091"/>
                    <a:pt x="878595" y="80256"/>
                    <a:pt x="872223" y="80256"/>
                  </a:cubicBezTo>
                  <a:lnTo>
                    <a:pt x="11536" y="80256"/>
                  </a:lnTo>
                  <a:cubicBezTo>
                    <a:pt x="8477" y="80256"/>
                    <a:pt x="5542" y="79040"/>
                    <a:pt x="3379" y="76877"/>
                  </a:cubicBezTo>
                  <a:cubicBezTo>
                    <a:pt x="1215" y="74713"/>
                    <a:pt x="0" y="71779"/>
                    <a:pt x="0" y="68719"/>
                  </a:cubicBezTo>
                  <a:lnTo>
                    <a:pt x="0" y="11536"/>
                  </a:lnTo>
                  <a:cubicBezTo>
                    <a:pt x="0" y="8477"/>
                    <a:pt x="1215" y="5542"/>
                    <a:pt x="3379" y="3379"/>
                  </a:cubicBezTo>
                  <a:cubicBezTo>
                    <a:pt x="5542" y="1215"/>
                    <a:pt x="8477" y="0"/>
                    <a:pt x="11536" y="0"/>
                  </a:cubicBezTo>
                  <a:close/>
                </a:path>
              </a:pathLst>
            </a:custGeom>
            <a:solidFill>
              <a:srgbClr val="B0EAFD"/>
            </a:solidFill>
            <a:ln w="9525" cap="sq">
              <a:solidFill>
                <a:srgbClr val="17568D"/>
              </a:solidFill>
              <a:prstDash val="solid"/>
              <a:miter/>
            </a:ln>
          </p:spPr>
        </p:sp>
        <p:sp>
          <p:nvSpPr>
            <p:cNvPr name="TextBox 22" id="22"/>
            <p:cNvSpPr txBox="true"/>
            <p:nvPr/>
          </p:nvSpPr>
          <p:spPr>
            <a:xfrm>
              <a:off x="0" y="-47625"/>
              <a:ext cx="883759" cy="127881"/>
            </a:xfrm>
            <a:prstGeom prst="rect">
              <a:avLst/>
            </a:prstGeom>
          </p:spPr>
          <p:txBody>
            <a:bodyPr anchor="ctr" rtlCol="false" tIns="50800" lIns="50800" bIns="50800" rIns="50800"/>
            <a:lstStyle/>
            <a:p>
              <a:pPr algn="ctr" marL="0" indent="0" lvl="0">
                <a:lnSpc>
                  <a:spcPts val="2660"/>
                </a:lnSpc>
                <a:spcBef>
                  <a:spcPct val="0"/>
                </a:spcBef>
              </a:pPr>
            </a:p>
          </p:txBody>
        </p:sp>
      </p:grpSp>
      <p:sp>
        <p:nvSpPr>
          <p:cNvPr name="Freeform 23" id="23"/>
          <p:cNvSpPr/>
          <p:nvPr/>
        </p:nvSpPr>
        <p:spPr>
          <a:xfrm flipH="false" flipV="false" rot="0">
            <a:off x="1531406" y="2813961"/>
            <a:ext cx="7274159" cy="5579462"/>
          </a:xfrm>
          <a:custGeom>
            <a:avLst/>
            <a:gdLst/>
            <a:ahLst/>
            <a:cxnLst/>
            <a:rect r="r" b="b" t="t" l="l"/>
            <a:pathLst>
              <a:path h="5579462" w="7274159">
                <a:moveTo>
                  <a:pt x="0" y="0"/>
                </a:moveTo>
                <a:lnTo>
                  <a:pt x="7274159" y="0"/>
                </a:lnTo>
                <a:lnTo>
                  <a:pt x="7274159" y="5579462"/>
                </a:lnTo>
                <a:lnTo>
                  <a:pt x="0" y="5579462"/>
                </a:lnTo>
                <a:lnTo>
                  <a:pt x="0" y="0"/>
                </a:lnTo>
                <a:close/>
              </a:path>
            </a:pathLst>
          </a:custGeom>
          <a:blipFill>
            <a:blip r:embed="rId2"/>
            <a:stretch>
              <a:fillRect l="0" t="0" r="0" b="0"/>
            </a:stretch>
          </a:blipFill>
        </p:spPr>
      </p:sp>
      <p:sp>
        <p:nvSpPr>
          <p:cNvPr name="Freeform 24" id="24"/>
          <p:cNvSpPr/>
          <p:nvPr/>
        </p:nvSpPr>
        <p:spPr>
          <a:xfrm flipH="false" flipV="false" rot="0">
            <a:off x="9952116" y="2844034"/>
            <a:ext cx="7215933" cy="5579462"/>
          </a:xfrm>
          <a:custGeom>
            <a:avLst/>
            <a:gdLst/>
            <a:ahLst/>
            <a:cxnLst/>
            <a:rect r="r" b="b" t="t" l="l"/>
            <a:pathLst>
              <a:path h="5579462" w="7215933">
                <a:moveTo>
                  <a:pt x="0" y="0"/>
                </a:moveTo>
                <a:lnTo>
                  <a:pt x="7215932" y="0"/>
                </a:lnTo>
                <a:lnTo>
                  <a:pt x="7215932" y="5579463"/>
                </a:lnTo>
                <a:lnTo>
                  <a:pt x="0" y="5579463"/>
                </a:lnTo>
                <a:lnTo>
                  <a:pt x="0" y="0"/>
                </a:lnTo>
                <a:close/>
              </a:path>
            </a:pathLst>
          </a:custGeom>
          <a:blipFill>
            <a:blip r:embed="rId3"/>
            <a:stretch>
              <a:fillRect l="0" t="0" r="0" b="0"/>
            </a:stretch>
          </a:blipFill>
        </p:spPr>
      </p:sp>
      <p:sp>
        <p:nvSpPr>
          <p:cNvPr name="Freeform 25" id="25"/>
          <p:cNvSpPr/>
          <p:nvPr/>
        </p:nvSpPr>
        <p:spPr>
          <a:xfrm flipH="false" flipV="false" rot="0">
            <a:off x="3600578" y="892878"/>
            <a:ext cx="2300013" cy="742605"/>
          </a:xfrm>
          <a:custGeom>
            <a:avLst/>
            <a:gdLst/>
            <a:ahLst/>
            <a:cxnLst/>
            <a:rect r="r" b="b" t="t" l="l"/>
            <a:pathLst>
              <a:path h="742605" w="2300013">
                <a:moveTo>
                  <a:pt x="0" y="0"/>
                </a:moveTo>
                <a:lnTo>
                  <a:pt x="2300013" y="0"/>
                </a:lnTo>
                <a:lnTo>
                  <a:pt x="2300013" y="742605"/>
                </a:lnTo>
                <a:lnTo>
                  <a:pt x="0" y="742605"/>
                </a:lnTo>
                <a:lnTo>
                  <a:pt x="0" y="0"/>
                </a:lnTo>
                <a:close/>
              </a:path>
            </a:pathLst>
          </a:custGeom>
          <a:blipFill>
            <a:blip r:embed="rId4"/>
            <a:stretch>
              <a:fillRect l="0" t="0" r="0" b="0"/>
            </a:stretch>
          </a:blipFill>
        </p:spPr>
      </p:sp>
      <p:sp>
        <p:nvSpPr>
          <p:cNvPr name="Freeform 26" id="26"/>
          <p:cNvSpPr/>
          <p:nvPr/>
        </p:nvSpPr>
        <p:spPr>
          <a:xfrm flipH="false" flipV="false" rot="0">
            <a:off x="12344131" y="1110299"/>
            <a:ext cx="2830246" cy="649478"/>
          </a:xfrm>
          <a:custGeom>
            <a:avLst/>
            <a:gdLst/>
            <a:ahLst/>
            <a:cxnLst/>
            <a:rect r="r" b="b" t="t" l="l"/>
            <a:pathLst>
              <a:path h="649478" w="2830246">
                <a:moveTo>
                  <a:pt x="0" y="0"/>
                </a:moveTo>
                <a:lnTo>
                  <a:pt x="2830246" y="0"/>
                </a:lnTo>
                <a:lnTo>
                  <a:pt x="2830246" y="649479"/>
                </a:lnTo>
                <a:lnTo>
                  <a:pt x="0" y="649479"/>
                </a:lnTo>
                <a:lnTo>
                  <a:pt x="0" y="0"/>
                </a:lnTo>
                <a:close/>
              </a:path>
            </a:pathLst>
          </a:custGeom>
          <a:blipFill>
            <a:blip r:embed="rId5"/>
            <a:stretch>
              <a:fillRect l="0" t="0" r="0" b="0"/>
            </a:stretch>
          </a:blipFill>
        </p:spPr>
      </p:sp>
      <p:sp>
        <p:nvSpPr>
          <p:cNvPr name="Freeform 27" id="27"/>
          <p:cNvSpPr/>
          <p:nvPr/>
        </p:nvSpPr>
        <p:spPr>
          <a:xfrm flipH="false" flipV="false" rot="0">
            <a:off x="1028700" y="1744530"/>
            <a:ext cx="1352872" cy="642614"/>
          </a:xfrm>
          <a:custGeom>
            <a:avLst/>
            <a:gdLst/>
            <a:ahLst/>
            <a:cxnLst/>
            <a:rect r="r" b="b" t="t" l="l"/>
            <a:pathLst>
              <a:path h="642614" w="1352872">
                <a:moveTo>
                  <a:pt x="0" y="0"/>
                </a:moveTo>
                <a:lnTo>
                  <a:pt x="1352872" y="0"/>
                </a:lnTo>
                <a:lnTo>
                  <a:pt x="1352872" y="642614"/>
                </a:lnTo>
                <a:lnTo>
                  <a:pt x="0" y="642614"/>
                </a:lnTo>
                <a:lnTo>
                  <a:pt x="0" y="0"/>
                </a:lnTo>
                <a:close/>
              </a:path>
            </a:pathLst>
          </a:custGeom>
          <a:blipFill>
            <a:blip r:embed="rId6"/>
            <a:stretch>
              <a:fillRect l="0" t="0" r="0" b="0"/>
            </a:stretch>
          </a:blipFill>
        </p:spPr>
      </p:sp>
      <p:sp>
        <p:nvSpPr>
          <p:cNvPr name="Freeform 28" id="28"/>
          <p:cNvSpPr/>
          <p:nvPr/>
        </p:nvSpPr>
        <p:spPr>
          <a:xfrm flipH="false" flipV="false" rot="0">
            <a:off x="12344131" y="1788353"/>
            <a:ext cx="792988" cy="508326"/>
          </a:xfrm>
          <a:custGeom>
            <a:avLst/>
            <a:gdLst/>
            <a:ahLst/>
            <a:cxnLst/>
            <a:rect r="r" b="b" t="t" l="l"/>
            <a:pathLst>
              <a:path h="508326" w="792988">
                <a:moveTo>
                  <a:pt x="0" y="0"/>
                </a:moveTo>
                <a:lnTo>
                  <a:pt x="792988" y="0"/>
                </a:lnTo>
                <a:lnTo>
                  <a:pt x="792988" y="508325"/>
                </a:lnTo>
                <a:lnTo>
                  <a:pt x="0" y="508325"/>
                </a:lnTo>
                <a:lnTo>
                  <a:pt x="0" y="0"/>
                </a:lnTo>
                <a:close/>
              </a:path>
            </a:pathLst>
          </a:custGeom>
          <a:blipFill>
            <a:blip r:embed="rId7"/>
            <a:stretch>
              <a:fillRect l="0" t="0" r="0" b="0"/>
            </a:stretch>
          </a:blipFill>
        </p:spPr>
      </p:sp>
      <p:sp>
        <p:nvSpPr>
          <p:cNvPr name="TextBox 29" id="29"/>
          <p:cNvSpPr txBox="true"/>
          <p:nvPr/>
        </p:nvSpPr>
        <p:spPr>
          <a:xfrm rot="0">
            <a:off x="522185" y="48745"/>
            <a:ext cx="3035022" cy="573404"/>
          </a:xfrm>
          <a:prstGeom prst="rect">
            <a:avLst/>
          </a:prstGeom>
        </p:spPr>
        <p:txBody>
          <a:bodyPr anchor="t" rtlCol="false" tIns="0" lIns="0" bIns="0" rIns="0">
            <a:spAutoFit/>
          </a:bodyPr>
          <a:lstStyle/>
          <a:p>
            <a:pPr algn="l">
              <a:lnSpc>
                <a:spcPts val="4620"/>
              </a:lnSpc>
              <a:spcBef>
                <a:spcPct val="0"/>
              </a:spcBef>
            </a:pPr>
            <a:r>
              <a:rPr lang="en-US" sz="3300">
                <a:solidFill>
                  <a:srgbClr val="FFFFFF"/>
                </a:solidFill>
                <a:latin typeface="Lovelo"/>
              </a:rPr>
              <a:t>Inferences</a:t>
            </a:r>
          </a:p>
        </p:txBody>
      </p:sp>
      <p:sp>
        <p:nvSpPr>
          <p:cNvPr name="TextBox 30" id="30"/>
          <p:cNvSpPr txBox="true"/>
          <p:nvPr/>
        </p:nvSpPr>
        <p:spPr>
          <a:xfrm rot="0">
            <a:off x="-88303" y="9796227"/>
            <a:ext cx="3055501" cy="260350"/>
          </a:xfrm>
          <a:prstGeom prst="rect">
            <a:avLst/>
          </a:prstGeom>
        </p:spPr>
        <p:txBody>
          <a:bodyPr anchor="t" rtlCol="false" tIns="0" lIns="0" bIns="0" rIns="0">
            <a:spAutoFit/>
          </a:bodyPr>
          <a:lstStyle/>
          <a:p>
            <a:pPr algn="ctr">
              <a:lnSpc>
                <a:spcPts val="1700"/>
              </a:lnSpc>
            </a:pPr>
            <a:r>
              <a:rPr lang="en-US" sz="2000">
                <a:solidFill>
                  <a:srgbClr val="FFFFFF">
                    <a:alpha val="64706"/>
                  </a:srgbClr>
                </a:solidFill>
                <a:latin typeface="Poppins Bold"/>
              </a:rPr>
              <a:t>Problem Statement</a:t>
            </a:r>
          </a:p>
        </p:txBody>
      </p:sp>
      <p:sp>
        <p:nvSpPr>
          <p:cNvPr name="TextBox 31" id="31"/>
          <p:cNvSpPr txBox="true"/>
          <p:nvPr/>
        </p:nvSpPr>
        <p:spPr>
          <a:xfrm rot="0">
            <a:off x="5232300" y="9658103"/>
            <a:ext cx="1954054" cy="513715"/>
          </a:xfrm>
          <a:prstGeom prst="rect">
            <a:avLst/>
          </a:prstGeom>
        </p:spPr>
        <p:txBody>
          <a:bodyPr anchor="t" rtlCol="false" tIns="0" lIns="0" bIns="0" rIns="0">
            <a:spAutoFit/>
          </a:bodyPr>
          <a:lstStyle/>
          <a:p>
            <a:pPr algn="ctr">
              <a:lnSpc>
                <a:spcPts val="1880"/>
              </a:lnSpc>
            </a:pPr>
            <a:r>
              <a:rPr lang="en-US" sz="2000">
                <a:solidFill>
                  <a:srgbClr val="FFFFFF">
                    <a:alpha val="64706"/>
                  </a:srgbClr>
                </a:solidFill>
                <a:latin typeface="Poppins Bold"/>
              </a:rPr>
              <a:t>Data Preprocessing</a:t>
            </a:r>
          </a:p>
        </p:txBody>
      </p:sp>
      <p:sp>
        <p:nvSpPr>
          <p:cNvPr name="TextBox 32" id="32"/>
          <p:cNvSpPr txBox="true"/>
          <p:nvPr/>
        </p:nvSpPr>
        <p:spPr>
          <a:xfrm rot="0">
            <a:off x="7094476" y="9675068"/>
            <a:ext cx="2269808" cy="513715"/>
          </a:xfrm>
          <a:prstGeom prst="rect">
            <a:avLst/>
          </a:prstGeom>
        </p:spPr>
        <p:txBody>
          <a:bodyPr anchor="t" rtlCol="false" tIns="0" lIns="0" bIns="0" rIns="0">
            <a:spAutoFit/>
          </a:bodyPr>
          <a:lstStyle/>
          <a:p>
            <a:pPr algn="ctr">
              <a:lnSpc>
                <a:spcPts val="1880"/>
              </a:lnSpc>
            </a:pPr>
            <a:r>
              <a:rPr lang="en-US" sz="2000">
                <a:solidFill>
                  <a:srgbClr val="FFFFFF">
                    <a:alpha val="64706"/>
                  </a:srgbClr>
                </a:solidFill>
                <a:latin typeface="Poppins Bold"/>
              </a:rPr>
              <a:t>Data Visualisation</a:t>
            </a:r>
          </a:p>
        </p:txBody>
      </p:sp>
      <p:sp>
        <p:nvSpPr>
          <p:cNvPr name="TextBox 33" id="33"/>
          <p:cNvSpPr txBox="true"/>
          <p:nvPr/>
        </p:nvSpPr>
        <p:spPr>
          <a:xfrm rot="0">
            <a:off x="9364284" y="9542226"/>
            <a:ext cx="1495795" cy="720725"/>
          </a:xfrm>
          <a:prstGeom prst="rect">
            <a:avLst/>
          </a:prstGeom>
        </p:spPr>
        <p:txBody>
          <a:bodyPr anchor="t" rtlCol="false" tIns="0" lIns="0" bIns="0" rIns="0">
            <a:spAutoFit/>
          </a:bodyPr>
          <a:lstStyle/>
          <a:p>
            <a:pPr algn="ctr">
              <a:lnSpc>
                <a:spcPts val="2800"/>
              </a:lnSpc>
              <a:spcBef>
                <a:spcPct val="0"/>
              </a:spcBef>
            </a:pPr>
            <a:r>
              <a:rPr lang="en-US" sz="2000">
                <a:solidFill>
                  <a:srgbClr val="FFFFFF">
                    <a:alpha val="64706"/>
                  </a:srgbClr>
                </a:solidFill>
                <a:latin typeface="Poppins Bold"/>
              </a:rPr>
              <a:t>Base Model Selection</a:t>
            </a:r>
          </a:p>
        </p:txBody>
      </p:sp>
      <p:sp>
        <p:nvSpPr>
          <p:cNvPr name="TextBox 34" id="34"/>
          <p:cNvSpPr txBox="true"/>
          <p:nvPr/>
        </p:nvSpPr>
        <p:spPr>
          <a:xfrm rot="0">
            <a:off x="11223328" y="9650483"/>
            <a:ext cx="1760473" cy="462279"/>
          </a:xfrm>
          <a:prstGeom prst="rect">
            <a:avLst/>
          </a:prstGeom>
        </p:spPr>
        <p:txBody>
          <a:bodyPr anchor="t" rtlCol="false" tIns="0" lIns="0" bIns="0" rIns="0">
            <a:spAutoFit/>
          </a:bodyPr>
          <a:lstStyle/>
          <a:p>
            <a:pPr algn="ctr">
              <a:lnSpc>
                <a:spcPts val="1820"/>
              </a:lnSpc>
              <a:spcBef>
                <a:spcPct val="0"/>
              </a:spcBef>
            </a:pPr>
            <a:r>
              <a:rPr lang="en-US" sz="1300">
                <a:solidFill>
                  <a:srgbClr val="FFFFFF">
                    <a:alpha val="64706"/>
                  </a:srgbClr>
                </a:solidFill>
                <a:latin typeface="Poppins Bold"/>
              </a:rPr>
              <a:t>Final Stacked Ensemble Pipeline</a:t>
            </a:r>
          </a:p>
        </p:txBody>
      </p:sp>
      <p:sp>
        <p:nvSpPr>
          <p:cNvPr name="TextBox 35" id="35"/>
          <p:cNvSpPr txBox="true"/>
          <p:nvPr/>
        </p:nvSpPr>
        <p:spPr>
          <a:xfrm rot="0">
            <a:off x="15198998" y="9632080"/>
            <a:ext cx="2560915" cy="398780"/>
          </a:xfrm>
          <a:prstGeom prst="rect">
            <a:avLst/>
          </a:prstGeom>
        </p:spPr>
        <p:txBody>
          <a:bodyPr anchor="t" rtlCol="false" tIns="0" lIns="0" bIns="0" rIns="0">
            <a:spAutoFit/>
          </a:bodyPr>
          <a:lstStyle/>
          <a:p>
            <a:pPr algn="ctr">
              <a:lnSpc>
                <a:spcPts val="3220"/>
              </a:lnSpc>
              <a:spcBef>
                <a:spcPct val="0"/>
              </a:spcBef>
            </a:pPr>
            <a:r>
              <a:rPr lang="en-US" sz="2300">
                <a:solidFill>
                  <a:srgbClr val="FFFFFF"/>
                </a:solidFill>
                <a:latin typeface="Poppins Bold"/>
              </a:rPr>
              <a:t>Inferences</a:t>
            </a:r>
          </a:p>
        </p:txBody>
      </p:sp>
      <p:sp>
        <p:nvSpPr>
          <p:cNvPr name="TextBox 36" id="36"/>
          <p:cNvSpPr txBox="true"/>
          <p:nvPr/>
        </p:nvSpPr>
        <p:spPr>
          <a:xfrm rot="0">
            <a:off x="12377448" y="9562853"/>
            <a:ext cx="2821550" cy="720725"/>
          </a:xfrm>
          <a:prstGeom prst="rect">
            <a:avLst/>
          </a:prstGeom>
        </p:spPr>
        <p:txBody>
          <a:bodyPr anchor="t" rtlCol="false" tIns="0" lIns="0" bIns="0" rIns="0">
            <a:spAutoFit/>
          </a:bodyPr>
          <a:lstStyle/>
          <a:p>
            <a:pPr algn="ctr">
              <a:lnSpc>
                <a:spcPts val="2800"/>
              </a:lnSpc>
            </a:pPr>
            <a:r>
              <a:rPr lang="en-US" sz="2000">
                <a:solidFill>
                  <a:srgbClr val="FFFFFF">
                    <a:alpha val="64706"/>
                  </a:srgbClr>
                </a:solidFill>
                <a:latin typeface="Poppins Bold"/>
              </a:rPr>
              <a:t>SHAP </a:t>
            </a:r>
          </a:p>
          <a:p>
            <a:pPr algn="ctr">
              <a:lnSpc>
                <a:spcPts val="2800"/>
              </a:lnSpc>
            </a:pPr>
            <a:r>
              <a:rPr lang="en-US" sz="2000">
                <a:solidFill>
                  <a:srgbClr val="FFFFFF">
                    <a:alpha val="64706"/>
                  </a:srgbClr>
                </a:solidFill>
                <a:latin typeface="Poppins Bold"/>
              </a:rPr>
              <a:t>Values</a:t>
            </a:r>
          </a:p>
        </p:txBody>
      </p:sp>
      <p:sp>
        <p:nvSpPr>
          <p:cNvPr name="TextBox 37" id="37"/>
          <p:cNvSpPr txBox="true"/>
          <p:nvPr/>
        </p:nvSpPr>
        <p:spPr>
          <a:xfrm rot="0">
            <a:off x="2805273" y="9783845"/>
            <a:ext cx="2265102" cy="275590"/>
          </a:xfrm>
          <a:prstGeom prst="rect">
            <a:avLst/>
          </a:prstGeom>
        </p:spPr>
        <p:txBody>
          <a:bodyPr anchor="t" rtlCol="false" tIns="0" lIns="0" bIns="0" rIns="0">
            <a:spAutoFit/>
          </a:bodyPr>
          <a:lstStyle/>
          <a:p>
            <a:pPr algn="ctr">
              <a:lnSpc>
                <a:spcPts val="1880"/>
              </a:lnSpc>
            </a:pPr>
            <a:r>
              <a:rPr lang="en-US" sz="2000">
                <a:solidFill>
                  <a:srgbClr val="FFFFFF">
                    <a:alpha val="64706"/>
                  </a:srgbClr>
                </a:solidFill>
                <a:latin typeface="Poppins Bold"/>
              </a:rPr>
              <a:t>Data Landscape</a:t>
            </a:r>
          </a:p>
        </p:txBody>
      </p:sp>
      <p:sp>
        <p:nvSpPr>
          <p:cNvPr name="TextBox 38" id="38"/>
          <p:cNvSpPr txBox="true"/>
          <p:nvPr/>
        </p:nvSpPr>
        <p:spPr>
          <a:xfrm rot="0">
            <a:off x="2216705" y="2447211"/>
            <a:ext cx="5067759" cy="232211"/>
          </a:xfrm>
          <a:prstGeom prst="rect">
            <a:avLst/>
          </a:prstGeom>
        </p:spPr>
        <p:txBody>
          <a:bodyPr anchor="t" rtlCol="false" tIns="0" lIns="0" bIns="0" rIns="0">
            <a:spAutoFit/>
          </a:bodyPr>
          <a:lstStyle/>
          <a:p>
            <a:pPr algn="ctr">
              <a:lnSpc>
                <a:spcPts val="1900"/>
              </a:lnSpc>
            </a:pPr>
            <a:r>
              <a:rPr lang="en-US" sz="1357">
                <a:solidFill>
                  <a:srgbClr val="000000"/>
                </a:solidFill>
                <a:latin typeface="Montserrat Bold"/>
              </a:rPr>
              <a:t>Dmax vs Trg</a:t>
            </a:r>
          </a:p>
        </p:txBody>
      </p:sp>
      <p:sp>
        <p:nvSpPr>
          <p:cNvPr name="TextBox 39" id="39"/>
          <p:cNvSpPr txBox="true"/>
          <p:nvPr/>
        </p:nvSpPr>
        <p:spPr>
          <a:xfrm rot="0">
            <a:off x="11026202" y="2531207"/>
            <a:ext cx="5067759" cy="232211"/>
          </a:xfrm>
          <a:prstGeom prst="rect">
            <a:avLst/>
          </a:prstGeom>
        </p:spPr>
        <p:txBody>
          <a:bodyPr anchor="t" rtlCol="false" tIns="0" lIns="0" bIns="0" rIns="0">
            <a:spAutoFit/>
          </a:bodyPr>
          <a:lstStyle/>
          <a:p>
            <a:pPr algn="ctr">
              <a:lnSpc>
                <a:spcPts val="1900"/>
              </a:lnSpc>
            </a:pPr>
            <a:r>
              <a:rPr lang="en-US" sz="1357">
                <a:solidFill>
                  <a:srgbClr val="000000"/>
                </a:solidFill>
                <a:latin typeface="Montserrat Bold"/>
              </a:rPr>
              <a:t>Dmax vs del_Tx</a:t>
            </a:r>
          </a:p>
        </p:txBody>
      </p:sp>
      <p:sp>
        <p:nvSpPr>
          <p:cNvPr name="TextBox 40" id="40"/>
          <p:cNvSpPr txBox="true"/>
          <p:nvPr/>
        </p:nvSpPr>
        <p:spPr>
          <a:xfrm rot="0">
            <a:off x="2586964" y="1899186"/>
            <a:ext cx="6596691" cy="339725"/>
          </a:xfrm>
          <a:prstGeom prst="rect">
            <a:avLst/>
          </a:prstGeom>
        </p:spPr>
        <p:txBody>
          <a:bodyPr anchor="t" rtlCol="false" tIns="0" lIns="0" bIns="0" rIns="0">
            <a:spAutoFit/>
          </a:bodyPr>
          <a:lstStyle/>
          <a:p>
            <a:pPr algn="l">
              <a:lnSpc>
                <a:spcPts val="2800"/>
              </a:lnSpc>
              <a:spcBef>
                <a:spcPct val="0"/>
              </a:spcBef>
            </a:pPr>
            <a:r>
              <a:rPr lang="en-US" sz="2000">
                <a:solidFill>
                  <a:srgbClr val="000000"/>
                </a:solidFill>
                <a:latin typeface="Montserrat Bold"/>
              </a:rPr>
              <a:t>, the alloy can be considered to have higher GFA</a:t>
            </a:r>
          </a:p>
        </p:txBody>
      </p:sp>
      <p:sp>
        <p:nvSpPr>
          <p:cNvPr name="TextBox 41" id="41"/>
          <p:cNvSpPr txBox="true"/>
          <p:nvPr/>
        </p:nvSpPr>
        <p:spPr>
          <a:xfrm rot="0">
            <a:off x="11026202" y="1875864"/>
            <a:ext cx="5388410" cy="339725"/>
          </a:xfrm>
          <a:prstGeom prst="rect">
            <a:avLst/>
          </a:prstGeom>
        </p:spPr>
        <p:txBody>
          <a:bodyPr anchor="t" rtlCol="false" tIns="0" lIns="0" bIns="0" rIns="0">
            <a:spAutoFit/>
          </a:bodyPr>
          <a:lstStyle/>
          <a:p>
            <a:pPr algn="ctr">
              <a:lnSpc>
                <a:spcPts val="2800"/>
              </a:lnSpc>
              <a:spcBef>
                <a:spcPct val="0"/>
              </a:spcBef>
            </a:pPr>
            <a:r>
              <a:rPr lang="en-US" sz="2000">
                <a:solidFill>
                  <a:srgbClr val="000000"/>
                </a:solidFill>
                <a:latin typeface="Montserrat Bold"/>
              </a:rPr>
              <a:t>A larger              indicates higher GFA.</a:t>
            </a:r>
          </a:p>
        </p:txBody>
      </p:sp>
      <p:sp>
        <p:nvSpPr>
          <p:cNvPr name="TextBox 42" id="42"/>
          <p:cNvSpPr txBox="true"/>
          <p:nvPr/>
        </p:nvSpPr>
        <p:spPr>
          <a:xfrm rot="0">
            <a:off x="1309181" y="8904034"/>
            <a:ext cx="17209669" cy="269116"/>
          </a:xfrm>
          <a:prstGeom prst="rect">
            <a:avLst/>
          </a:prstGeom>
        </p:spPr>
        <p:txBody>
          <a:bodyPr anchor="t" rtlCol="false" tIns="0" lIns="0" bIns="0" rIns="0">
            <a:spAutoFit/>
          </a:bodyPr>
          <a:lstStyle/>
          <a:p>
            <a:pPr algn="l">
              <a:lnSpc>
                <a:spcPts val="2287"/>
              </a:lnSpc>
              <a:spcBef>
                <a:spcPct val="0"/>
              </a:spcBef>
            </a:pPr>
            <a:r>
              <a:rPr lang="en-US" sz="1633">
                <a:solidFill>
                  <a:srgbClr val="000000"/>
                </a:solidFill>
                <a:latin typeface="Lovelo"/>
              </a:rPr>
              <a:t>reference: Critical evaluation of glass forming ability criteria C. Chattopadhyay , K. S. N. Satish Idury , J. Bhatt , K. Mondal and B. S. Murty</a:t>
            </a:r>
          </a:p>
        </p:txBody>
      </p:sp>
      <p:sp>
        <p:nvSpPr>
          <p:cNvPr name="Freeform 43" id="43"/>
          <p:cNvSpPr/>
          <p:nvPr/>
        </p:nvSpPr>
        <p:spPr>
          <a:xfrm flipH="false" flipV="false" rot="0">
            <a:off x="1531406" y="2768064"/>
            <a:ext cx="7274159" cy="5611494"/>
          </a:xfrm>
          <a:custGeom>
            <a:avLst/>
            <a:gdLst/>
            <a:ahLst/>
            <a:cxnLst/>
            <a:rect r="r" b="b" t="t" l="l"/>
            <a:pathLst>
              <a:path h="5611494" w="7274159">
                <a:moveTo>
                  <a:pt x="0" y="0"/>
                </a:moveTo>
                <a:lnTo>
                  <a:pt x="7274159" y="0"/>
                </a:lnTo>
                <a:lnTo>
                  <a:pt x="7274159" y="5611494"/>
                </a:lnTo>
                <a:lnTo>
                  <a:pt x="0" y="5611494"/>
                </a:lnTo>
                <a:lnTo>
                  <a:pt x="0" y="0"/>
                </a:lnTo>
                <a:close/>
              </a:path>
            </a:pathLst>
          </a:custGeom>
          <a:blipFill>
            <a:blip r:embed="rId8"/>
            <a:stretch>
              <a:fillRect l="0" t="0" r="0"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DDDDDD">
                <a:alpha val="50000"/>
              </a:srgbClr>
            </a:gs>
            <a:gs pos="50000">
              <a:srgbClr val="EEEEEE">
                <a:alpha val="100000"/>
              </a:srgbClr>
            </a:gs>
            <a:gs pos="100000">
              <a:srgbClr val="FFFFFF">
                <a:alpha val="100000"/>
              </a:srgbClr>
            </a:gs>
          </a:gsLst>
          <a:lin ang="5400000"/>
        </a:gradFill>
      </p:bgPr>
    </p:bg>
    <p:spTree>
      <p:nvGrpSpPr>
        <p:cNvPr id="1" name=""/>
        <p:cNvGrpSpPr/>
        <p:nvPr/>
      </p:nvGrpSpPr>
      <p:grpSpPr>
        <a:xfrm>
          <a:off x="0" y="0"/>
          <a:ext cx="0" cy="0"/>
          <a:chOff x="0" y="0"/>
          <a:chExt cx="0" cy="0"/>
        </a:xfrm>
      </p:grpSpPr>
      <p:sp>
        <p:nvSpPr>
          <p:cNvPr name="Freeform 2" id="2"/>
          <p:cNvSpPr/>
          <p:nvPr/>
        </p:nvSpPr>
        <p:spPr>
          <a:xfrm flipH="true" flipV="false" rot="0">
            <a:off x="7757281" y="0"/>
            <a:ext cx="10692297" cy="10971574"/>
          </a:xfrm>
          <a:custGeom>
            <a:avLst/>
            <a:gdLst/>
            <a:ahLst/>
            <a:cxnLst/>
            <a:rect r="r" b="b" t="t" l="l"/>
            <a:pathLst>
              <a:path h="10971574" w="10692297">
                <a:moveTo>
                  <a:pt x="10692298" y="0"/>
                </a:moveTo>
                <a:lnTo>
                  <a:pt x="0" y="0"/>
                </a:lnTo>
                <a:lnTo>
                  <a:pt x="0" y="10971574"/>
                </a:lnTo>
                <a:lnTo>
                  <a:pt x="10692298" y="10971574"/>
                </a:lnTo>
                <a:lnTo>
                  <a:pt x="10692298"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true" rot="-5400000">
            <a:off x="-1959475" y="1764169"/>
            <a:ext cx="9453606" cy="5534656"/>
          </a:xfrm>
          <a:custGeom>
            <a:avLst/>
            <a:gdLst/>
            <a:ahLst/>
            <a:cxnLst/>
            <a:rect r="r" b="b" t="t" l="l"/>
            <a:pathLst>
              <a:path h="5534656" w="9453606">
                <a:moveTo>
                  <a:pt x="9453606" y="5534656"/>
                </a:moveTo>
                <a:lnTo>
                  <a:pt x="0" y="5534656"/>
                </a:lnTo>
                <a:lnTo>
                  <a:pt x="0" y="0"/>
                </a:lnTo>
                <a:lnTo>
                  <a:pt x="9453606" y="0"/>
                </a:lnTo>
                <a:lnTo>
                  <a:pt x="9453606" y="5534656"/>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3806826" y="3294257"/>
            <a:ext cx="9883237" cy="1566544"/>
          </a:xfrm>
          <a:prstGeom prst="rect">
            <a:avLst/>
          </a:prstGeom>
        </p:spPr>
        <p:txBody>
          <a:bodyPr anchor="t" rtlCol="false" tIns="0" lIns="0" bIns="0" rIns="0">
            <a:spAutoFit/>
          </a:bodyPr>
          <a:lstStyle/>
          <a:p>
            <a:pPr algn="ctr">
              <a:lnSpc>
                <a:spcPts val="12880"/>
              </a:lnSpc>
            </a:pPr>
            <a:r>
              <a:rPr lang="en-US" sz="9200">
                <a:solidFill>
                  <a:srgbClr val="02084B"/>
                </a:solidFill>
                <a:latin typeface="Lovelo"/>
              </a:rPr>
              <a:t>Thank you</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DDDDDD">
                <a:alpha val="50000"/>
              </a:srgbClr>
            </a:gs>
            <a:gs pos="50000">
              <a:srgbClr val="EEEEEE">
                <a:alpha val="100000"/>
              </a:srgbClr>
            </a:gs>
            <a:gs pos="100000">
              <a:srgbClr val="FFFFFF">
                <a:alpha val="100000"/>
              </a:srgbClr>
            </a:gs>
          </a:gsLst>
          <a:lin ang="5400000"/>
        </a:gradFill>
      </p:bgPr>
    </p:bg>
    <p:spTree>
      <p:nvGrpSpPr>
        <p:cNvPr id="1" name=""/>
        <p:cNvGrpSpPr/>
        <p:nvPr/>
      </p:nvGrpSpPr>
      <p:grpSpPr>
        <a:xfrm>
          <a:off x="0" y="0"/>
          <a:ext cx="0" cy="0"/>
          <a:chOff x="0" y="0"/>
          <a:chExt cx="0" cy="0"/>
        </a:xfrm>
      </p:grpSpPr>
      <p:grpSp>
        <p:nvGrpSpPr>
          <p:cNvPr name="Group 2" id="2"/>
          <p:cNvGrpSpPr/>
          <p:nvPr/>
        </p:nvGrpSpPr>
        <p:grpSpPr>
          <a:xfrm rot="0">
            <a:off x="-479022" y="-966983"/>
            <a:ext cx="8072457" cy="1728983"/>
            <a:chOff x="0" y="0"/>
            <a:chExt cx="1957190" cy="419197"/>
          </a:xfrm>
        </p:grpSpPr>
        <p:sp>
          <p:nvSpPr>
            <p:cNvPr name="Freeform 3" id="3"/>
            <p:cNvSpPr/>
            <p:nvPr/>
          </p:nvSpPr>
          <p:spPr>
            <a:xfrm flipH="false" flipV="false" rot="0">
              <a:off x="0" y="0"/>
              <a:ext cx="1957190" cy="419197"/>
            </a:xfrm>
            <a:custGeom>
              <a:avLst/>
              <a:gdLst/>
              <a:ahLst/>
              <a:cxnLst/>
              <a:rect r="r" b="b" t="t" l="l"/>
              <a:pathLst>
                <a:path h="419197" w="1957190">
                  <a:moveTo>
                    <a:pt x="1753990" y="0"/>
                  </a:moveTo>
                  <a:lnTo>
                    <a:pt x="0" y="0"/>
                  </a:lnTo>
                  <a:lnTo>
                    <a:pt x="0" y="419197"/>
                  </a:lnTo>
                  <a:lnTo>
                    <a:pt x="1753990" y="419197"/>
                  </a:lnTo>
                  <a:lnTo>
                    <a:pt x="1957190" y="209598"/>
                  </a:lnTo>
                  <a:lnTo>
                    <a:pt x="1753990" y="0"/>
                  </a:lnTo>
                  <a:close/>
                </a:path>
              </a:pathLst>
            </a:custGeom>
            <a:solidFill>
              <a:srgbClr val="17568D"/>
            </a:solidFill>
            <a:ln w="38100" cap="sq">
              <a:solidFill>
                <a:srgbClr val="17568D"/>
              </a:solidFill>
              <a:prstDash val="solid"/>
              <a:miter/>
            </a:ln>
          </p:spPr>
        </p:sp>
        <p:sp>
          <p:nvSpPr>
            <p:cNvPr name="TextBox 4" id="4"/>
            <p:cNvSpPr txBox="true"/>
            <p:nvPr/>
          </p:nvSpPr>
          <p:spPr>
            <a:xfrm>
              <a:off x="0" y="-38100"/>
              <a:ext cx="1842890" cy="457297"/>
            </a:xfrm>
            <a:prstGeom prst="rect">
              <a:avLst/>
            </a:prstGeom>
          </p:spPr>
          <p:txBody>
            <a:bodyPr anchor="ctr" rtlCol="false" tIns="50800" lIns="50800" bIns="50800" rIns="50800"/>
            <a:lstStyle/>
            <a:p>
              <a:pPr algn="ctr" marL="0" indent="0" lvl="0">
                <a:lnSpc>
                  <a:spcPts val="3360"/>
                </a:lnSpc>
                <a:spcBef>
                  <a:spcPct val="0"/>
                </a:spcBef>
              </a:pPr>
            </a:p>
          </p:txBody>
        </p:sp>
      </p:grpSp>
      <p:grpSp>
        <p:nvGrpSpPr>
          <p:cNvPr name="Group 5" id="5"/>
          <p:cNvGrpSpPr/>
          <p:nvPr/>
        </p:nvGrpSpPr>
        <p:grpSpPr>
          <a:xfrm rot="0">
            <a:off x="889347" y="2181021"/>
            <a:ext cx="1823938" cy="3312164"/>
            <a:chOff x="0" y="0"/>
            <a:chExt cx="424124" cy="770184"/>
          </a:xfrm>
        </p:grpSpPr>
        <p:sp>
          <p:nvSpPr>
            <p:cNvPr name="Freeform 6" id="6"/>
            <p:cNvSpPr/>
            <p:nvPr/>
          </p:nvSpPr>
          <p:spPr>
            <a:xfrm flipH="false" flipV="false" rot="0">
              <a:off x="0" y="0"/>
              <a:ext cx="424124" cy="770184"/>
            </a:xfrm>
            <a:custGeom>
              <a:avLst/>
              <a:gdLst/>
              <a:ahLst/>
              <a:cxnLst/>
              <a:rect r="r" b="b" t="t" l="l"/>
              <a:pathLst>
                <a:path h="770184" w="424124">
                  <a:moveTo>
                    <a:pt x="212062" y="0"/>
                  </a:moveTo>
                  <a:lnTo>
                    <a:pt x="212062" y="0"/>
                  </a:lnTo>
                  <a:cubicBezTo>
                    <a:pt x="268304" y="0"/>
                    <a:pt x="322243" y="22342"/>
                    <a:pt x="362012" y="62112"/>
                  </a:cubicBezTo>
                  <a:cubicBezTo>
                    <a:pt x="401782" y="101881"/>
                    <a:pt x="424124" y="155820"/>
                    <a:pt x="424124" y="212062"/>
                  </a:cubicBezTo>
                  <a:lnTo>
                    <a:pt x="424124" y="558122"/>
                  </a:lnTo>
                  <a:cubicBezTo>
                    <a:pt x="424124" y="614364"/>
                    <a:pt x="401782" y="668303"/>
                    <a:pt x="362012" y="708072"/>
                  </a:cubicBezTo>
                  <a:cubicBezTo>
                    <a:pt x="322243" y="747842"/>
                    <a:pt x="268304" y="770184"/>
                    <a:pt x="212062" y="770184"/>
                  </a:cubicBezTo>
                  <a:lnTo>
                    <a:pt x="212062" y="770184"/>
                  </a:lnTo>
                  <a:cubicBezTo>
                    <a:pt x="155820" y="770184"/>
                    <a:pt x="101881" y="747842"/>
                    <a:pt x="62112" y="708072"/>
                  </a:cubicBezTo>
                  <a:cubicBezTo>
                    <a:pt x="22342" y="668303"/>
                    <a:pt x="0" y="614364"/>
                    <a:pt x="0" y="558122"/>
                  </a:cubicBezTo>
                  <a:lnTo>
                    <a:pt x="0" y="212062"/>
                  </a:lnTo>
                  <a:cubicBezTo>
                    <a:pt x="0" y="155820"/>
                    <a:pt x="22342" y="101881"/>
                    <a:pt x="62112" y="62112"/>
                  </a:cubicBezTo>
                  <a:cubicBezTo>
                    <a:pt x="101881" y="22342"/>
                    <a:pt x="155820" y="0"/>
                    <a:pt x="212062" y="0"/>
                  </a:cubicBezTo>
                  <a:close/>
                </a:path>
              </a:pathLst>
            </a:custGeom>
            <a:solidFill>
              <a:srgbClr val="17568D"/>
            </a:solidFill>
          </p:spPr>
        </p:sp>
        <p:sp>
          <p:nvSpPr>
            <p:cNvPr name="TextBox 7" id="7"/>
            <p:cNvSpPr txBox="true"/>
            <p:nvPr/>
          </p:nvSpPr>
          <p:spPr>
            <a:xfrm>
              <a:off x="0" y="-38100"/>
              <a:ext cx="424124" cy="808284"/>
            </a:xfrm>
            <a:prstGeom prst="rect">
              <a:avLst/>
            </a:prstGeom>
          </p:spPr>
          <p:txBody>
            <a:bodyPr anchor="ctr" rtlCol="false" tIns="53583" lIns="53583" bIns="53583" rIns="53583"/>
            <a:lstStyle/>
            <a:p>
              <a:pPr algn="ctr">
                <a:lnSpc>
                  <a:spcPts val="2659"/>
                </a:lnSpc>
              </a:pPr>
            </a:p>
          </p:txBody>
        </p:sp>
      </p:grpSp>
      <p:sp>
        <p:nvSpPr>
          <p:cNvPr name="Freeform 8" id="8"/>
          <p:cNvSpPr/>
          <p:nvPr/>
        </p:nvSpPr>
        <p:spPr>
          <a:xfrm flipH="false" flipV="false" rot="0">
            <a:off x="890107" y="1069013"/>
            <a:ext cx="1823178" cy="2268661"/>
          </a:xfrm>
          <a:custGeom>
            <a:avLst/>
            <a:gdLst/>
            <a:ahLst/>
            <a:cxnLst/>
            <a:rect r="r" b="b" t="t" l="l"/>
            <a:pathLst>
              <a:path h="2268661" w="1823178">
                <a:moveTo>
                  <a:pt x="0" y="0"/>
                </a:moveTo>
                <a:lnTo>
                  <a:pt x="1823178" y="0"/>
                </a:lnTo>
                <a:lnTo>
                  <a:pt x="1823178" y="2268661"/>
                </a:lnTo>
                <a:lnTo>
                  <a:pt x="0" y="226866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9" id="9"/>
          <p:cNvGrpSpPr/>
          <p:nvPr/>
        </p:nvGrpSpPr>
        <p:grpSpPr>
          <a:xfrm rot="0">
            <a:off x="3297280" y="2181021"/>
            <a:ext cx="1823938" cy="3312164"/>
            <a:chOff x="0" y="0"/>
            <a:chExt cx="424124" cy="770184"/>
          </a:xfrm>
        </p:grpSpPr>
        <p:sp>
          <p:nvSpPr>
            <p:cNvPr name="Freeform 10" id="10"/>
            <p:cNvSpPr/>
            <p:nvPr/>
          </p:nvSpPr>
          <p:spPr>
            <a:xfrm flipH="false" flipV="false" rot="0">
              <a:off x="0" y="0"/>
              <a:ext cx="424124" cy="770184"/>
            </a:xfrm>
            <a:custGeom>
              <a:avLst/>
              <a:gdLst/>
              <a:ahLst/>
              <a:cxnLst/>
              <a:rect r="r" b="b" t="t" l="l"/>
              <a:pathLst>
                <a:path h="770184" w="424124">
                  <a:moveTo>
                    <a:pt x="195252" y="0"/>
                  </a:moveTo>
                  <a:lnTo>
                    <a:pt x="228872" y="0"/>
                  </a:lnTo>
                  <a:cubicBezTo>
                    <a:pt x="280656" y="0"/>
                    <a:pt x="330319" y="20571"/>
                    <a:pt x="366936" y="57188"/>
                  </a:cubicBezTo>
                  <a:cubicBezTo>
                    <a:pt x="403553" y="93805"/>
                    <a:pt x="424124" y="143468"/>
                    <a:pt x="424124" y="195252"/>
                  </a:cubicBezTo>
                  <a:lnTo>
                    <a:pt x="424124" y="574932"/>
                  </a:lnTo>
                  <a:cubicBezTo>
                    <a:pt x="424124" y="626716"/>
                    <a:pt x="403553" y="676379"/>
                    <a:pt x="366936" y="712996"/>
                  </a:cubicBezTo>
                  <a:cubicBezTo>
                    <a:pt x="330319" y="749613"/>
                    <a:pt x="280656" y="770184"/>
                    <a:pt x="228872" y="770184"/>
                  </a:cubicBezTo>
                  <a:lnTo>
                    <a:pt x="195252" y="770184"/>
                  </a:lnTo>
                  <a:cubicBezTo>
                    <a:pt x="143468" y="770184"/>
                    <a:pt x="93805" y="749613"/>
                    <a:pt x="57188" y="712996"/>
                  </a:cubicBezTo>
                  <a:cubicBezTo>
                    <a:pt x="20571" y="676379"/>
                    <a:pt x="0" y="626716"/>
                    <a:pt x="0" y="574932"/>
                  </a:cubicBezTo>
                  <a:lnTo>
                    <a:pt x="0" y="195252"/>
                  </a:lnTo>
                  <a:cubicBezTo>
                    <a:pt x="0" y="143468"/>
                    <a:pt x="20571" y="93805"/>
                    <a:pt x="57188" y="57188"/>
                  </a:cubicBezTo>
                  <a:cubicBezTo>
                    <a:pt x="93805" y="20571"/>
                    <a:pt x="143468" y="0"/>
                    <a:pt x="195252" y="0"/>
                  </a:cubicBezTo>
                  <a:close/>
                </a:path>
              </a:pathLst>
            </a:custGeom>
            <a:solidFill>
              <a:srgbClr val="17568D"/>
            </a:solidFill>
          </p:spPr>
        </p:sp>
        <p:sp>
          <p:nvSpPr>
            <p:cNvPr name="TextBox 11" id="11"/>
            <p:cNvSpPr txBox="true"/>
            <p:nvPr/>
          </p:nvSpPr>
          <p:spPr>
            <a:xfrm>
              <a:off x="0" y="-38100"/>
              <a:ext cx="424124" cy="808284"/>
            </a:xfrm>
            <a:prstGeom prst="rect">
              <a:avLst/>
            </a:prstGeom>
          </p:spPr>
          <p:txBody>
            <a:bodyPr anchor="ctr" rtlCol="false" tIns="53583" lIns="53583" bIns="53583" rIns="53583"/>
            <a:lstStyle/>
            <a:p>
              <a:pPr algn="ctr">
                <a:lnSpc>
                  <a:spcPts val="2659"/>
                </a:lnSpc>
              </a:pPr>
            </a:p>
          </p:txBody>
        </p:sp>
      </p:grpSp>
      <p:sp>
        <p:nvSpPr>
          <p:cNvPr name="Freeform 12" id="12"/>
          <p:cNvSpPr/>
          <p:nvPr/>
        </p:nvSpPr>
        <p:spPr>
          <a:xfrm flipH="false" flipV="false" rot="0">
            <a:off x="3298040" y="1069013"/>
            <a:ext cx="1823178" cy="2268661"/>
          </a:xfrm>
          <a:custGeom>
            <a:avLst/>
            <a:gdLst/>
            <a:ahLst/>
            <a:cxnLst/>
            <a:rect r="r" b="b" t="t" l="l"/>
            <a:pathLst>
              <a:path h="2268661" w="1823178">
                <a:moveTo>
                  <a:pt x="0" y="0"/>
                </a:moveTo>
                <a:lnTo>
                  <a:pt x="1823178" y="0"/>
                </a:lnTo>
                <a:lnTo>
                  <a:pt x="1823178" y="2268661"/>
                </a:lnTo>
                <a:lnTo>
                  <a:pt x="0" y="226866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3" id="13"/>
          <p:cNvGrpSpPr/>
          <p:nvPr/>
        </p:nvGrpSpPr>
        <p:grpSpPr>
          <a:xfrm rot="0">
            <a:off x="5706790" y="2206989"/>
            <a:ext cx="1823938" cy="3312164"/>
            <a:chOff x="0" y="0"/>
            <a:chExt cx="424124" cy="770184"/>
          </a:xfrm>
        </p:grpSpPr>
        <p:sp>
          <p:nvSpPr>
            <p:cNvPr name="Freeform 14" id="14"/>
            <p:cNvSpPr/>
            <p:nvPr/>
          </p:nvSpPr>
          <p:spPr>
            <a:xfrm flipH="false" flipV="false" rot="0">
              <a:off x="0" y="0"/>
              <a:ext cx="424124" cy="770184"/>
            </a:xfrm>
            <a:custGeom>
              <a:avLst/>
              <a:gdLst/>
              <a:ahLst/>
              <a:cxnLst/>
              <a:rect r="r" b="b" t="t" l="l"/>
              <a:pathLst>
                <a:path h="770184" w="424124">
                  <a:moveTo>
                    <a:pt x="195252" y="0"/>
                  </a:moveTo>
                  <a:lnTo>
                    <a:pt x="228872" y="0"/>
                  </a:lnTo>
                  <a:cubicBezTo>
                    <a:pt x="280656" y="0"/>
                    <a:pt x="330319" y="20571"/>
                    <a:pt x="366936" y="57188"/>
                  </a:cubicBezTo>
                  <a:cubicBezTo>
                    <a:pt x="403553" y="93805"/>
                    <a:pt x="424124" y="143468"/>
                    <a:pt x="424124" y="195252"/>
                  </a:cubicBezTo>
                  <a:lnTo>
                    <a:pt x="424124" y="574932"/>
                  </a:lnTo>
                  <a:cubicBezTo>
                    <a:pt x="424124" y="626716"/>
                    <a:pt x="403553" y="676379"/>
                    <a:pt x="366936" y="712996"/>
                  </a:cubicBezTo>
                  <a:cubicBezTo>
                    <a:pt x="330319" y="749613"/>
                    <a:pt x="280656" y="770184"/>
                    <a:pt x="228872" y="770184"/>
                  </a:cubicBezTo>
                  <a:lnTo>
                    <a:pt x="195252" y="770184"/>
                  </a:lnTo>
                  <a:cubicBezTo>
                    <a:pt x="143468" y="770184"/>
                    <a:pt x="93805" y="749613"/>
                    <a:pt x="57188" y="712996"/>
                  </a:cubicBezTo>
                  <a:cubicBezTo>
                    <a:pt x="20571" y="676379"/>
                    <a:pt x="0" y="626716"/>
                    <a:pt x="0" y="574932"/>
                  </a:cubicBezTo>
                  <a:lnTo>
                    <a:pt x="0" y="195252"/>
                  </a:lnTo>
                  <a:cubicBezTo>
                    <a:pt x="0" y="143468"/>
                    <a:pt x="20571" y="93805"/>
                    <a:pt x="57188" y="57188"/>
                  </a:cubicBezTo>
                  <a:cubicBezTo>
                    <a:pt x="93805" y="20571"/>
                    <a:pt x="143468" y="0"/>
                    <a:pt x="195252" y="0"/>
                  </a:cubicBezTo>
                  <a:close/>
                </a:path>
              </a:pathLst>
            </a:custGeom>
            <a:solidFill>
              <a:srgbClr val="234990"/>
            </a:solidFill>
          </p:spPr>
        </p:sp>
        <p:sp>
          <p:nvSpPr>
            <p:cNvPr name="TextBox 15" id="15"/>
            <p:cNvSpPr txBox="true"/>
            <p:nvPr/>
          </p:nvSpPr>
          <p:spPr>
            <a:xfrm>
              <a:off x="0" y="-38100"/>
              <a:ext cx="424124" cy="808284"/>
            </a:xfrm>
            <a:prstGeom prst="rect">
              <a:avLst/>
            </a:prstGeom>
          </p:spPr>
          <p:txBody>
            <a:bodyPr anchor="ctr" rtlCol="false" tIns="53583" lIns="53583" bIns="53583" rIns="53583"/>
            <a:lstStyle/>
            <a:p>
              <a:pPr algn="ctr">
                <a:lnSpc>
                  <a:spcPts val="2659"/>
                </a:lnSpc>
              </a:pPr>
            </a:p>
          </p:txBody>
        </p:sp>
      </p:grpSp>
      <p:sp>
        <p:nvSpPr>
          <p:cNvPr name="Freeform 16" id="16"/>
          <p:cNvSpPr/>
          <p:nvPr/>
        </p:nvSpPr>
        <p:spPr>
          <a:xfrm flipH="false" flipV="false" rot="0">
            <a:off x="5705973" y="1069013"/>
            <a:ext cx="1823178" cy="2268661"/>
          </a:xfrm>
          <a:custGeom>
            <a:avLst/>
            <a:gdLst/>
            <a:ahLst/>
            <a:cxnLst/>
            <a:rect r="r" b="b" t="t" l="l"/>
            <a:pathLst>
              <a:path h="2268661" w="1823178">
                <a:moveTo>
                  <a:pt x="0" y="0"/>
                </a:moveTo>
                <a:lnTo>
                  <a:pt x="1823178" y="0"/>
                </a:lnTo>
                <a:lnTo>
                  <a:pt x="1823178" y="2268661"/>
                </a:lnTo>
                <a:lnTo>
                  <a:pt x="0" y="226866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7" id="17"/>
          <p:cNvGrpSpPr/>
          <p:nvPr/>
        </p:nvGrpSpPr>
        <p:grpSpPr>
          <a:xfrm rot="0">
            <a:off x="9230821" y="1430570"/>
            <a:ext cx="8653331" cy="3317058"/>
            <a:chOff x="0" y="0"/>
            <a:chExt cx="2376968" cy="911157"/>
          </a:xfrm>
        </p:grpSpPr>
        <p:sp>
          <p:nvSpPr>
            <p:cNvPr name="Freeform 18" id="18"/>
            <p:cNvSpPr/>
            <p:nvPr/>
          </p:nvSpPr>
          <p:spPr>
            <a:xfrm flipH="false" flipV="false" rot="0">
              <a:off x="0" y="0"/>
              <a:ext cx="2376968" cy="911157"/>
            </a:xfrm>
            <a:custGeom>
              <a:avLst/>
              <a:gdLst/>
              <a:ahLst/>
              <a:cxnLst/>
              <a:rect r="r" b="b" t="t" l="l"/>
              <a:pathLst>
                <a:path h="911157" w="2376968">
                  <a:moveTo>
                    <a:pt x="45628" y="0"/>
                  </a:moveTo>
                  <a:lnTo>
                    <a:pt x="2331339" y="0"/>
                  </a:lnTo>
                  <a:cubicBezTo>
                    <a:pt x="2356539" y="0"/>
                    <a:pt x="2376968" y="20429"/>
                    <a:pt x="2376968" y="45628"/>
                  </a:cubicBezTo>
                  <a:lnTo>
                    <a:pt x="2376968" y="865528"/>
                  </a:lnTo>
                  <a:cubicBezTo>
                    <a:pt x="2376968" y="877630"/>
                    <a:pt x="2372160" y="889235"/>
                    <a:pt x="2363603" y="897792"/>
                  </a:cubicBezTo>
                  <a:cubicBezTo>
                    <a:pt x="2355046" y="906349"/>
                    <a:pt x="2343441" y="911157"/>
                    <a:pt x="2331339" y="911157"/>
                  </a:cubicBezTo>
                  <a:lnTo>
                    <a:pt x="45628" y="911157"/>
                  </a:lnTo>
                  <a:cubicBezTo>
                    <a:pt x="20429" y="911157"/>
                    <a:pt x="0" y="890728"/>
                    <a:pt x="0" y="865528"/>
                  </a:cubicBezTo>
                  <a:lnTo>
                    <a:pt x="0" y="45628"/>
                  </a:lnTo>
                  <a:cubicBezTo>
                    <a:pt x="0" y="20429"/>
                    <a:pt x="20429" y="0"/>
                    <a:pt x="45628" y="0"/>
                  </a:cubicBezTo>
                  <a:close/>
                </a:path>
              </a:pathLst>
            </a:custGeom>
            <a:solidFill>
              <a:srgbClr val="E0F8FA"/>
            </a:solidFill>
            <a:ln w="47625" cap="rnd">
              <a:solidFill>
                <a:srgbClr val="000000"/>
              </a:solidFill>
              <a:prstDash val="dash"/>
              <a:round/>
            </a:ln>
          </p:spPr>
        </p:sp>
        <p:sp>
          <p:nvSpPr>
            <p:cNvPr name="TextBox 19" id="19"/>
            <p:cNvSpPr txBox="true"/>
            <p:nvPr/>
          </p:nvSpPr>
          <p:spPr>
            <a:xfrm>
              <a:off x="0" y="-38100"/>
              <a:ext cx="2376968" cy="949257"/>
            </a:xfrm>
            <a:prstGeom prst="rect">
              <a:avLst/>
            </a:prstGeom>
          </p:spPr>
          <p:txBody>
            <a:bodyPr anchor="ctr" rtlCol="false" tIns="48708" lIns="48708" bIns="48708" rIns="48708"/>
            <a:lstStyle/>
            <a:p>
              <a:pPr algn="ctr">
                <a:lnSpc>
                  <a:spcPts val="2800"/>
                </a:lnSpc>
              </a:pPr>
            </a:p>
          </p:txBody>
        </p:sp>
      </p:grpSp>
      <p:grpSp>
        <p:nvGrpSpPr>
          <p:cNvPr name="Group 20" id="20"/>
          <p:cNvGrpSpPr/>
          <p:nvPr/>
        </p:nvGrpSpPr>
        <p:grpSpPr>
          <a:xfrm rot="0">
            <a:off x="9407384" y="1028700"/>
            <a:ext cx="5354513" cy="562233"/>
            <a:chOff x="0" y="0"/>
            <a:chExt cx="1470821" cy="154439"/>
          </a:xfrm>
        </p:grpSpPr>
        <p:sp>
          <p:nvSpPr>
            <p:cNvPr name="Freeform 21" id="21"/>
            <p:cNvSpPr/>
            <p:nvPr/>
          </p:nvSpPr>
          <p:spPr>
            <a:xfrm flipH="false" flipV="false" rot="0">
              <a:off x="0" y="0"/>
              <a:ext cx="1470821" cy="154439"/>
            </a:xfrm>
            <a:custGeom>
              <a:avLst/>
              <a:gdLst/>
              <a:ahLst/>
              <a:cxnLst/>
              <a:rect r="r" b="b" t="t" l="l"/>
              <a:pathLst>
                <a:path h="154439" w="1470821">
                  <a:moveTo>
                    <a:pt x="52051" y="0"/>
                  </a:moveTo>
                  <a:lnTo>
                    <a:pt x="1418770" y="0"/>
                  </a:lnTo>
                  <a:cubicBezTo>
                    <a:pt x="1447517" y="0"/>
                    <a:pt x="1470821" y="23304"/>
                    <a:pt x="1470821" y="52051"/>
                  </a:cubicBezTo>
                  <a:lnTo>
                    <a:pt x="1470821" y="102387"/>
                  </a:lnTo>
                  <a:cubicBezTo>
                    <a:pt x="1470821" y="131135"/>
                    <a:pt x="1447517" y="154439"/>
                    <a:pt x="1418770" y="154439"/>
                  </a:cubicBezTo>
                  <a:lnTo>
                    <a:pt x="52051" y="154439"/>
                  </a:lnTo>
                  <a:cubicBezTo>
                    <a:pt x="23304" y="154439"/>
                    <a:pt x="0" y="131135"/>
                    <a:pt x="0" y="102387"/>
                  </a:cubicBezTo>
                  <a:lnTo>
                    <a:pt x="0" y="52051"/>
                  </a:lnTo>
                  <a:cubicBezTo>
                    <a:pt x="0" y="23304"/>
                    <a:pt x="23304" y="0"/>
                    <a:pt x="52051" y="0"/>
                  </a:cubicBezTo>
                  <a:close/>
                </a:path>
              </a:pathLst>
            </a:custGeom>
            <a:solidFill>
              <a:srgbClr val="234990"/>
            </a:solidFill>
          </p:spPr>
        </p:sp>
        <p:sp>
          <p:nvSpPr>
            <p:cNvPr name="TextBox 22" id="22"/>
            <p:cNvSpPr txBox="true"/>
            <p:nvPr/>
          </p:nvSpPr>
          <p:spPr>
            <a:xfrm>
              <a:off x="0" y="-38100"/>
              <a:ext cx="1470821" cy="192539"/>
            </a:xfrm>
            <a:prstGeom prst="rect">
              <a:avLst/>
            </a:prstGeom>
          </p:spPr>
          <p:txBody>
            <a:bodyPr anchor="ctr" rtlCol="false" tIns="48708" lIns="48708" bIns="48708" rIns="48708"/>
            <a:lstStyle/>
            <a:p>
              <a:pPr algn="ctr">
                <a:lnSpc>
                  <a:spcPts val="2800"/>
                </a:lnSpc>
              </a:pPr>
            </a:p>
          </p:txBody>
        </p:sp>
      </p:grpSp>
      <p:grpSp>
        <p:nvGrpSpPr>
          <p:cNvPr name="Group 23" id="23"/>
          <p:cNvGrpSpPr/>
          <p:nvPr/>
        </p:nvGrpSpPr>
        <p:grpSpPr>
          <a:xfrm rot="0">
            <a:off x="9230821" y="5868000"/>
            <a:ext cx="8616844" cy="3390300"/>
            <a:chOff x="0" y="0"/>
            <a:chExt cx="2366207" cy="930985"/>
          </a:xfrm>
        </p:grpSpPr>
        <p:sp>
          <p:nvSpPr>
            <p:cNvPr name="Freeform 24" id="24"/>
            <p:cNvSpPr/>
            <p:nvPr/>
          </p:nvSpPr>
          <p:spPr>
            <a:xfrm flipH="false" flipV="false" rot="0">
              <a:off x="0" y="0"/>
              <a:ext cx="2366207" cy="930985"/>
            </a:xfrm>
            <a:custGeom>
              <a:avLst/>
              <a:gdLst/>
              <a:ahLst/>
              <a:cxnLst/>
              <a:rect r="r" b="b" t="t" l="l"/>
              <a:pathLst>
                <a:path h="930985" w="2366207">
                  <a:moveTo>
                    <a:pt x="45822" y="0"/>
                  </a:moveTo>
                  <a:lnTo>
                    <a:pt x="2320385" y="0"/>
                  </a:lnTo>
                  <a:cubicBezTo>
                    <a:pt x="2345692" y="0"/>
                    <a:pt x="2366207" y="20515"/>
                    <a:pt x="2366207" y="45822"/>
                  </a:cubicBezTo>
                  <a:lnTo>
                    <a:pt x="2366207" y="885163"/>
                  </a:lnTo>
                  <a:cubicBezTo>
                    <a:pt x="2366207" y="910470"/>
                    <a:pt x="2345692" y="930985"/>
                    <a:pt x="2320385" y="930985"/>
                  </a:cubicBezTo>
                  <a:lnTo>
                    <a:pt x="45822" y="930985"/>
                  </a:lnTo>
                  <a:cubicBezTo>
                    <a:pt x="20515" y="930985"/>
                    <a:pt x="0" y="910470"/>
                    <a:pt x="0" y="885163"/>
                  </a:cubicBezTo>
                  <a:lnTo>
                    <a:pt x="0" y="45822"/>
                  </a:lnTo>
                  <a:cubicBezTo>
                    <a:pt x="0" y="20515"/>
                    <a:pt x="20515" y="0"/>
                    <a:pt x="45822" y="0"/>
                  </a:cubicBezTo>
                  <a:close/>
                </a:path>
              </a:pathLst>
            </a:custGeom>
            <a:solidFill>
              <a:srgbClr val="E0F8FA"/>
            </a:solidFill>
            <a:ln w="47625" cap="rnd">
              <a:solidFill>
                <a:srgbClr val="000000"/>
              </a:solidFill>
              <a:prstDash val="dash"/>
              <a:round/>
            </a:ln>
          </p:spPr>
        </p:sp>
        <p:sp>
          <p:nvSpPr>
            <p:cNvPr name="TextBox 25" id="25"/>
            <p:cNvSpPr txBox="true"/>
            <p:nvPr/>
          </p:nvSpPr>
          <p:spPr>
            <a:xfrm>
              <a:off x="0" y="-38100"/>
              <a:ext cx="2366207" cy="969085"/>
            </a:xfrm>
            <a:prstGeom prst="rect">
              <a:avLst/>
            </a:prstGeom>
          </p:spPr>
          <p:txBody>
            <a:bodyPr anchor="ctr" rtlCol="false" tIns="48723" lIns="48723" bIns="48723" rIns="48723"/>
            <a:lstStyle/>
            <a:p>
              <a:pPr algn="ctr">
                <a:lnSpc>
                  <a:spcPts val="2800"/>
                </a:lnSpc>
              </a:pPr>
            </a:p>
          </p:txBody>
        </p:sp>
      </p:grpSp>
      <p:sp>
        <p:nvSpPr>
          <p:cNvPr name="Freeform 26" id="26"/>
          <p:cNvSpPr/>
          <p:nvPr/>
        </p:nvSpPr>
        <p:spPr>
          <a:xfrm flipH="false" flipV="false" rot="0">
            <a:off x="16221915" y="6978650"/>
            <a:ext cx="1128616" cy="1169000"/>
          </a:xfrm>
          <a:custGeom>
            <a:avLst/>
            <a:gdLst/>
            <a:ahLst/>
            <a:cxnLst/>
            <a:rect r="r" b="b" t="t" l="l"/>
            <a:pathLst>
              <a:path h="1169000" w="1128616">
                <a:moveTo>
                  <a:pt x="0" y="0"/>
                </a:moveTo>
                <a:lnTo>
                  <a:pt x="1128616" y="0"/>
                </a:lnTo>
                <a:lnTo>
                  <a:pt x="1128616" y="1169000"/>
                </a:lnTo>
                <a:lnTo>
                  <a:pt x="0" y="11690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27" id="27"/>
          <p:cNvGrpSpPr/>
          <p:nvPr/>
        </p:nvGrpSpPr>
        <p:grpSpPr>
          <a:xfrm rot="0">
            <a:off x="9383133" y="5519153"/>
            <a:ext cx="2701508" cy="679423"/>
            <a:chOff x="0" y="0"/>
            <a:chExt cx="741841" cy="186571"/>
          </a:xfrm>
        </p:grpSpPr>
        <p:sp>
          <p:nvSpPr>
            <p:cNvPr name="Freeform 28" id="28"/>
            <p:cNvSpPr/>
            <p:nvPr/>
          </p:nvSpPr>
          <p:spPr>
            <a:xfrm flipH="false" flipV="false" rot="0">
              <a:off x="0" y="0"/>
              <a:ext cx="741841" cy="186571"/>
            </a:xfrm>
            <a:custGeom>
              <a:avLst/>
              <a:gdLst/>
              <a:ahLst/>
              <a:cxnLst/>
              <a:rect r="r" b="b" t="t" l="l"/>
              <a:pathLst>
                <a:path h="186571" w="741841">
                  <a:moveTo>
                    <a:pt x="93286" y="0"/>
                  </a:moveTo>
                  <a:lnTo>
                    <a:pt x="648555" y="0"/>
                  </a:lnTo>
                  <a:cubicBezTo>
                    <a:pt x="673296" y="0"/>
                    <a:pt x="697024" y="9828"/>
                    <a:pt x="714518" y="27323"/>
                  </a:cubicBezTo>
                  <a:cubicBezTo>
                    <a:pt x="732013" y="44817"/>
                    <a:pt x="741841" y="68545"/>
                    <a:pt x="741841" y="93286"/>
                  </a:cubicBezTo>
                  <a:lnTo>
                    <a:pt x="741841" y="93286"/>
                  </a:lnTo>
                  <a:cubicBezTo>
                    <a:pt x="741841" y="118027"/>
                    <a:pt x="732013" y="141754"/>
                    <a:pt x="714518" y="159249"/>
                  </a:cubicBezTo>
                  <a:cubicBezTo>
                    <a:pt x="697024" y="176743"/>
                    <a:pt x="673296" y="186571"/>
                    <a:pt x="648555" y="186571"/>
                  </a:cubicBezTo>
                  <a:lnTo>
                    <a:pt x="93286" y="186571"/>
                  </a:lnTo>
                  <a:cubicBezTo>
                    <a:pt x="68545" y="186571"/>
                    <a:pt x="44817" y="176743"/>
                    <a:pt x="27323" y="159249"/>
                  </a:cubicBezTo>
                  <a:cubicBezTo>
                    <a:pt x="9828" y="141754"/>
                    <a:pt x="0" y="118027"/>
                    <a:pt x="0" y="93286"/>
                  </a:cubicBezTo>
                  <a:lnTo>
                    <a:pt x="0" y="93286"/>
                  </a:lnTo>
                  <a:cubicBezTo>
                    <a:pt x="0" y="68545"/>
                    <a:pt x="9828" y="44817"/>
                    <a:pt x="27323" y="27323"/>
                  </a:cubicBezTo>
                  <a:cubicBezTo>
                    <a:pt x="44817" y="9828"/>
                    <a:pt x="68545" y="0"/>
                    <a:pt x="93286" y="0"/>
                  </a:cubicBezTo>
                  <a:close/>
                </a:path>
              </a:pathLst>
            </a:custGeom>
            <a:solidFill>
              <a:srgbClr val="234990"/>
            </a:solidFill>
          </p:spPr>
        </p:sp>
        <p:sp>
          <p:nvSpPr>
            <p:cNvPr name="TextBox 29" id="29"/>
            <p:cNvSpPr txBox="true"/>
            <p:nvPr/>
          </p:nvSpPr>
          <p:spPr>
            <a:xfrm>
              <a:off x="0" y="-38100"/>
              <a:ext cx="741841" cy="224671"/>
            </a:xfrm>
            <a:prstGeom prst="rect">
              <a:avLst/>
            </a:prstGeom>
          </p:spPr>
          <p:txBody>
            <a:bodyPr anchor="ctr" rtlCol="false" tIns="48723" lIns="48723" bIns="48723" rIns="48723"/>
            <a:lstStyle/>
            <a:p>
              <a:pPr algn="ctr">
                <a:lnSpc>
                  <a:spcPts val="2800"/>
                </a:lnSpc>
              </a:pPr>
            </a:p>
          </p:txBody>
        </p:sp>
      </p:grpSp>
      <p:grpSp>
        <p:nvGrpSpPr>
          <p:cNvPr name="Group 30" id="30"/>
          <p:cNvGrpSpPr/>
          <p:nvPr/>
        </p:nvGrpSpPr>
        <p:grpSpPr>
          <a:xfrm rot="0">
            <a:off x="440335" y="6618899"/>
            <a:ext cx="8211130" cy="2639401"/>
            <a:chOff x="0" y="0"/>
            <a:chExt cx="2132235" cy="685389"/>
          </a:xfrm>
        </p:grpSpPr>
        <p:sp>
          <p:nvSpPr>
            <p:cNvPr name="Freeform 31" id="31"/>
            <p:cNvSpPr/>
            <p:nvPr/>
          </p:nvSpPr>
          <p:spPr>
            <a:xfrm flipH="false" flipV="false" rot="0">
              <a:off x="0" y="0"/>
              <a:ext cx="2132235" cy="685389"/>
            </a:xfrm>
            <a:custGeom>
              <a:avLst/>
              <a:gdLst/>
              <a:ahLst/>
              <a:cxnLst/>
              <a:rect r="r" b="b" t="t" l="l"/>
              <a:pathLst>
                <a:path h="685389" w="2132235">
                  <a:moveTo>
                    <a:pt x="48086" y="0"/>
                  </a:moveTo>
                  <a:lnTo>
                    <a:pt x="2084149" y="0"/>
                  </a:lnTo>
                  <a:cubicBezTo>
                    <a:pt x="2110706" y="0"/>
                    <a:pt x="2132235" y="21529"/>
                    <a:pt x="2132235" y="48086"/>
                  </a:cubicBezTo>
                  <a:lnTo>
                    <a:pt x="2132235" y="637304"/>
                  </a:lnTo>
                  <a:cubicBezTo>
                    <a:pt x="2132235" y="650057"/>
                    <a:pt x="2127168" y="662288"/>
                    <a:pt x="2118151" y="671305"/>
                  </a:cubicBezTo>
                  <a:cubicBezTo>
                    <a:pt x="2109133" y="680323"/>
                    <a:pt x="2096902" y="685389"/>
                    <a:pt x="2084149" y="685389"/>
                  </a:cubicBezTo>
                  <a:lnTo>
                    <a:pt x="48086" y="685389"/>
                  </a:lnTo>
                  <a:cubicBezTo>
                    <a:pt x="21529" y="685389"/>
                    <a:pt x="0" y="663861"/>
                    <a:pt x="0" y="637304"/>
                  </a:cubicBezTo>
                  <a:lnTo>
                    <a:pt x="0" y="48086"/>
                  </a:lnTo>
                  <a:cubicBezTo>
                    <a:pt x="0" y="35333"/>
                    <a:pt x="5066" y="23102"/>
                    <a:pt x="14084" y="14084"/>
                  </a:cubicBezTo>
                  <a:cubicBezTo>
                    <a:pt x="23102" y="5066"/>
                    <a:pt x="35333" y="0"/>
                    <a:pt x="48086" y="0"/>
                  </a:cubicBezTo>
                  <a:close/>
                </a:path>
              </a:pathLst>
            </a:custGeom>
            <a:solidFill>
              <a:srgbClr val="E0F8FA"/>
            </a:solidFill>
            <a:ln w="47625" cap="rnd">
              <a:solidFill>
                <a:srgbClr val="000000"/>
              </a:solidFill>
              <a:prstDash val="dash"/>
              <a:round/>
            </a:ln>
          </p:spPr>
        </p:sp>
        <p:sp>
          <p:nvSpPr>
            <p:cNvPr name="TextBox 32" id="32"/>
            <p:cNvSpPr txBox="true"/>
            <p:nvPr/>
          </p:nvSpPr>
          <p:spPr>
            <a:xfrm>
              <a:off x="0" y="-38100"/>
              <a:ext cx="2132235" cy="723489"/>
            </a:xfrm>
            <a:prstGeom prst="rect">
              <a:avLst/>
            </a:prstGeom>
          </p:spPr>
          <p:txBody>
            <a:bodyPr anchor="ctr" rtlCol="false" tIns="51524" lIns="51524" bIns="51524" rIns="51524"/>
            <a:lstStyle/>
            <a:p>
              <a:pPr algn="ctr">
                <a:lnSpc>
                  <a:spcPts val="2800"/>
                </a:lnSpc>
              </a:pPr>
            </a:p>
          </p:txBody>
        </p:sp>
      </p:grpSp>
      <p:grpSp>
        <p:nvGrpSpPr>
          <p:cNvPr name="Group 33" id="33"/>
          <p:cNvGrpSpPr/>
          <p:nvPr/>
        </p:nvGrpSpPr>
        <p:grpSpPr>
          <a:xfrm rot="0">
            <a:off x="649147" y="6231556"/>
            <a:ext cx="5852914" cy="774688"/>
            <a:chOff x="0" y="0"/>
            <a:chExt cx="1519862" cy="201168"/>
          </a:xfrm>
        </p:grpSpPr>
        <p:sp>
          <p:nvSpPr>
            <p:cNvPr name="Freeform 34" id="34"/>
            <p:cNvSpPr/>
            <p:nvPr/>
          </p:nvSpPr>
          <p:spPr>
            <a:xfrm flipH="false" flipV="false" rot="0">
              <a:off x="0" y="0"/>
              <a:ext cx="1519862" cy="201168"/>
            </a:xfrm>
            <a:custGeom>
              <a:avLst/>
              <a:gdLst/>
              <a:ahLst/>
              <a:cxnLst/>
              <a:rect r="r" b="b" t="t" l="l"/>
              <a:pathLst>
                <a:path h="201168" w="1519862">
                  <a:moveTo>
                    <a:pt x="47619" y="0"/>
                  </a:moveTo>
                  <a:lnTo>
                    <a:pt x="1472243" y="0"/>
                  </a:lnTo>
                  <a:cubicBezTo>
                    <a:pt x="1484873" y="0"/>
                    <a:pt x="1496985" y="5017"/>
                    <a:pt x="1505915" y="13947"/>
                  </a:cubicBezTo>
                  <a:cubicBezTo>
                    <a:pt x="1514845" y="22878"/>
                    <a:pt x="1519862" y="34990"/>
                    <a:pt x="1519862" y="47619"/>
                  </a:cubicBezTo>
                  <a:lnTo>
                    <a:pt x="1519862" y="153549"/>
                  </a:lnTo>
                  <a:cubicBezTo>
                    <a:pt x="1519862" y="179848"/>
                    <a:pt x="1498542" y="201168"/>
                    <a:pt x="1472243" y="201168"/>
                  </a:cubicBezTo>
                  <a:lnTo>
                    <a:pt x="47619" y="201168"/>
                  </a:lnTo>
                  <a:cubicBezTo>
                    <a:pt x="21320" y="201168"/>
                    <a:pt x="0" y="179848"/>
                    <a:pt x="0" y="153549"/>
                  </a:cubicBezTo>
                  <a:lnTo>
                    <a:pt x="0" y="47619"/>
                  </a:lnTo>
                  <a:cubicBezTo>
                    <a:pt x="0" y="21320"/>
                    <a:pt x="21320" y="0"/>
                    <a:pt x="47619" y="0"/>
                  </a:cubicBezTo>
                  <a:close/>
                </a:path>
              </a:pathLst>
            </a:custGeom>
            <a:solidFill>
              <a:srgbClr val="234990"/>
            </a:solidFill>
          </p:spPr>
        </p:sp>
        <p:sp>
          <p:nvSpPr>
            <p:cNvPr name="TextBox 35" id="35"/>
            <p:cNvSpPr txBox="true"/>
            <p:nvPr/>
          </p:nvSpPr>
          <p:spPr>
            <a:xfrm>
              <a:off x="0" y="-38100"/>
              <a:ext cx="1519862" cy="239268"/>
            </a:xfrm>
            <a:prstGeom prst="rect">
              <a:avLst/>
            </a:prstGeom>
          </p:spPr>
          <p:txBody>
            <a:bodyPr anchor="ctr" rtlCol="false" tIns="51524" lIns="51524" bIns="51524" rIns="51524"/>
            <a:lstStyle/>
            <a:p>
              <a:pPr algn="ctr">
                <a:lnSpc>
                  <a:spcPts val="2800"/>
                </a:lnSpc>
              </a:pPr>
            </a:p>
          </p:txBody>
        </p:sp>
      </p:grpSp>
      <p:grpSp>
        <p:nvGrpSpPr>
          <p:cNvPr name="Group 36" id="36"/>
          <p:cNvGrpSpPr/>
          <p:nvPr/>
        </p:nvGrpSpPr>
        <p:grpSpPr>
          <a:xfrm rot="0">
            <a:off x="-362689" y="9529037"/>
            <a:ext cx="18650689" cy="1560722"/>
            <a:chOff x="0" y="0"/>
            <a:chExt cx="4912116" cy="411054"/>
          </a:xfrm>
        </p:grpSpPr>
        <p:sp>
          <p:nvSpPr>
            <p:cNvPr name="Freeform 37" id="37"/>
            <p:cNvSpPr/>
            <p:nvPr/>
          </p:nvSpPr>
          <p:spPr>
            <a:xfrm flipH="false" flipV="false" rot="0">
              <a:off x="0" y="0"/>
              <a:ext cx="4912116" cy="411054"/>
            </a:xfrm>
            <a:custGeom>
              <a:avLst/>
              <a:gdLst/>
              <a:ahLst/>
              <a:cxnLst/>
              <a:rect r="r" b="b" t="t" l="l"/>
              <a:pathLst>
                <a:path h="411054" w="4912116">
                  <a:moveTo>
                    <a:pt x="4708916" y="0"/>
                  </a:moveTo>
                  <a:lnTo>
                    <a:pt x="0" y="0"/>
                  </a:lnTo>
                  <a:lnTo>
                    <a:pt x="0" y="411054"/>
                  </a:lnTo>
                  <a:lnTo>
                    <a:pt x="4708916" y="411054"/>
                  </a:lnTo>
                  <a:lnTo>
                    <a:pt x="4912116" y="205527"/>
                  </a:lnTo>
                  <a:lnTo>
                    <a:pt x="4708916" y="0"/>
                  </a:lnTo>
                  <a:close/>
                </a:path>
              </a:pathLst>
            </a:custGeom>
            <a:solidFill>
              <a:srgbClr val="A8A8A8"/>
            </a:solidFill>
            <a:ln cap="sq">
              <a:noFill/>
              <a:prstDash val="solid"/>
              <a:miter/>
            </a:ln>
          </p:spPr>
        </p:sp>
        <p:sp>
          <p:nvSpPr>
            <p:cNvPr name="TextBox 38" id="38"/>
            <p:cNvSpPr txBox="true"/>
            <p:nvPr/>
          </p:nvSpPr>
          <p:spPr>
            <a:xfrm>
              <a:off x="0" y="-38100"/>
              <a:ext cx="4797816" cy="449154"/>
            </a:xfrm>
            <a:prstGeom prst="rect">
              <a:avLst/>
            </a:prstGeom>
          </p:spPr>
          <p:txBody>
            <a:bodyPr anchor="ctr" rtlCol="false" tIns="50800" lIns="50800" bIns="50800" rIns="50800"/>
            <a:lstStyle/>
            <a:p>
              <a:pPr algn="ctr">
                <a:lnSpc>
                  <a:spcPts val="3360"/>
                </a:lnSpc>
              </a:pPr>
            </a:p>
          </p:txBody>
        </p:sp>
      </p:grpSp>
      <p:grpSp>
        <p:nvGrpSpPr>
          <p:cNvPr name="Group 39" id="39"/>
          <p:cNvGrpSpPr/>
          <p:nvPr/>
        </p:nvGrpSpPr>
        <p:grpSpPr>
          <a:xfrm rot="0">
            <a:off x="-401645" y="9485756"/>
            <a:ext cx="4129447" cy="1545338"/>
            <a:chOff x="0" y="0"/>
            <a:chExt cx="1043259" cy="390413"/>
          </a:xfrm>
        </p:grpSpPr>
        <p:sp>
          <p:nvSpPr>
            <p:cNvPr name="Freeform 40" id="40"/>
            <p:cNvSpPr/>
            <p:nvPr/>
          </p:nvSpPr>
          <p:spPr>
            <a:xfrm flipH="false" flipV="false" rot="0">
              <a:off x="0" y="0"/>
              <a:ext cx="1043259" cy="390413"/>
            </a:xfrm>
            <a:custGeom>
              <a:avLst/>
              <a:gdLst/>
              <a:ahLst/>
              <a:cxnLst/>
              <a:rect r="r" b="b" t="t" l="l"/>
              <a:pathLst>
                <a:path h="390413" w="1043259">
                  <a:moveTo>
                    <a:pt x="840059" y="0"/>
                  </a:moveTo>
                  <a:lnTo>
                    <a:pt x="0" y="0"/>
                  </a:lnTo>
                  <a:lnTo>
                    <a:pt x="203200" y="390413"/>
                  </a:lnTo>
                  <a:lnTo>
                    <a:pt x="1043259" y="390413"/>
                  </a:lnTo>
                  <a:lnTo>
                    <a:pt x="840059" y="0"/>
                  </a:lnTo>
                  <a:close/>
                </a:path>
              </a:pathLst>
            </a:custGeom>
            <a:solidFill>
              <a:srgbClr val="17568D"/>
            </a:solidFill>
          </p:spPr>
        </p:sp>
        <p:sp>
          <p:nvSpPr>
            <p:cNvPr name="TextBox 41" id="41"/>
            <p:cNvSpPr txBox="true"/>
            <p:nvPr/>
          </p:nvSpPr>
          <p:spPr>
            <a:xfrm>
              <a:off x="101600" y="-57150"/>
              <a:ext cx="840059" cy="447563"/>
            </a:xfrm>
            <a:prstGeom prst="rect">
              <a:avLst/>
            </a:prstGeom>
          </p:spPr>
          <p:txBody>
            <a:bodyPr anchor="ctr" rtlCol="false" tIns="50800" lIns="50800" bIns="50800" rIns="50800"/>
            <a:lstStyle/>
            <a:p>
              <a:pPr algn="ctr">
                <a:lnSpc>
                  <a:spcPts val="3079"/>
                </a:lnSpc>
              </a:pPr>
            </a:p>
          </p:txBody>
        </p:sp>
      </p:grpSp>
      <p:sp>
        <p:nvSpPr>
          <p:cNvPr name="Freeform 42" id="42"/>
          <p:cNvSpPr/>
          <p:nvPr/>
        </p:nvSpPr>
        <p:spPr>
          <a:xfrm flipH="false" flipV="false" rot="0">
            <a:off x="15713744" y="1737587"/>
            <a:ext cx="1772381" cy="862311"/>
          </a:xfrm>
          <a:custGeom>
            <a:avLst/>
            <a:gdLst/>
            <a:ahLst/>
            <a:cxnLst/>
            <a:rect r="r" b="b" t="t" l="l"/>
            <a:pathLst>
              <a:path h="862311" w="1772381">
                <a:moveTo>
                  <a:pt x="0" y="0"/>
                </a:moveTo>
                <a:lnTo>
                  <a:pt x="1772381" y="0"/>
                </a:lnTo>
                <a:lnTo>
                  <a:pt x="1772381" y="862311"/>
                </a:lnTo>
                <a:lnTo>
                  <a:pt x="0" y="86231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43" id="43"/>
          <p:cNvSpPr/>
          <p:nvPr/>
        </p:nvSpPr>
        <p:spPr>
          <a:xfrm flipH="false" flipV="false" rot="0">
            <a:off x="15849338" y="2869851"/>
            <a:ext cx="1501193" cy="1514965"/>
          </a:xfrm>
          <a:custGeom>
            <a:avLst/>
            <a:gdLst/>
            <a:ahLst/>
            <a:cxnLst/>
            <a:rect r="r" b="b" t="t" l="l"/>
            <a:pathLst>
              <a:path h="1514965" w="1501193">
                <a:moveTo>
                  <a:pt x="0" y="0"/>
                </a:moveTo>
                <a:lnTo>
                  <a:pt x="1501193" y="0"/>
                </a:lnTo>
                <a:lnTo>
                  <a:pt x="1501193" y="1514965"/>
                </a:lnTo>
                <a:lnTo>
                  <a:pt x="0" y="151496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44" id="44"/>
          <p:cNvSpPr/>
          <p:nvPr/>
        </p:nvSpPr>
        <p:spPr>
          <a:xfrm flipH="false" flipV="false" rot="0">
            <a:off x="1443436" y="4261286"/>
            <a:ext cx="791713" cy="928449"/>
          </a:xfrm>
          <a:custGeom>
            <a:avLst/>
            <a:gdLst/>
            <a:ahLst/>
            <a:cxnLst/>
            <a:rect r="r" b="b" t="t" l="l"/>
            <a:pathLst>
              <a:path h="928449" w="791713">
                <a:moveTo>
                  <a:pt x="0" y="0"/>
                </a:moveTo>
                <a:lnTo>
                  <a:pt x="791714" y="0"/>
                </a:lnTo>
                <a:lnTo>
                  <a:pt x="791714" y="928449"/>
                </a:lnTo>
                <a:lnTo>
                  <a:pt x="0" y="928449"/>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45" id="45"/>
          <p:cNvSpPr/>
          <p:nvPr/>
        </p:nvSpPr>
        <p:spPr>
          <a:xfrm flipH="false" flipV="false" rot="0">
            <a:off x="3792246" y="4178369"/>
            <a:ext cx="933091" cy="1138518"/>
          </a:xfrm>
          <a:custGeom>
            <a:avLst/>
            <a:gdLst/>
            <a:ahLst/>
            <a:cxnLst/>
            <a:rect r="r" b="b" t="t" l="l"/>
            <a:pathLst>
              <a:path h="1138518" w="933091">
                <a:moveTo>
                  <a:pt x="0" y="0"/>
                </a:moveTo>
                <a:lnTo>
                  <a:pt x="933091" y="0"/>
                </a:lnTo>
                <a:lnTo>
                  <a:pt x="933091" y="1138518"/>
                </a:lnTo>
                <a:lnTo>
                  <a:pt x="0" y="1138518"/>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46" id="46"/>
          <p:cNvSpPr/>
          <p:nvPr/>
        </p:nvSpPr>
        <p:spPr>
          <a:xfrm flipH="false" flipV="false" rot="0">
            <a:off x="5959424" y="4046698"/>
            <a:ext cx="1319697" cy="1265155"/>
          </a:xfrm>
          <a:custGeom>
            <a:avLst/>
            <a:gdLst/>
            <a:ahLst/>
            <a:cxnLst/>
            <a:rect r="r" b="b" t="t" l="l"/>
            <a:pathLst>
              <a:path h="1265155" w="1319697">
                <a:moveTo>
                  <a:pt x="0" y="0"/>
                </a:moveTo>
                <a:lnTo>
                  <a:pt x="1319697" y="0"/>
                </a:lnTo>
                <a:lnTo>
                  <a:pt x="1319697" y="1265155"/>
                </a:lnTo>
                <a:lnTo>
                  <a:pt x="0" y="1265155"/>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TextBox 47" id="47"/>
          <p:cNvSpPr txBox="true"/>
          <p:nvPr/>
        </p:nvSpPr>
        <p:spPr>
          <a:xfrm rot="0">
            <a:off x="1229244" y="1126881"/>
            <a:ext cx="867668" cy="1898730"/>
          </a:xfrm>
          <a:prstGeom prst="rect">
            <a:avLst/>
          </a:prstGeom>
        </p:spPr>
        <p:txBody>
          <a:bodyPr anchor="t" rtlCol="false" tIns="0" lIns="0" bIns="0" rIns="0">
            <a:spAutoFit/>
          </a:bodyPr>
          <a:lstStyle/>
          <a:p>
            <a:pPr algn="ctr">
              <a:lnSpc>
                <a:spcPts val="15595"/>
              </a:lnSpc>
            </a:pPr>
            <a:r>
              <a:rPr lang="en-US" sz="11139">
                <a:solidFill>
                  <a:srgbClr val="FFFFFF"/>
                </a:solidFill>
                <a:latin typeface="Canva Sans Bold"/>
              </a:rPr>
              <a:t>G</a:t>
            </a:r>
          </a:p>
        </p:txBody>
      </p:sp>
      <p:sp>
        <p:nvSpPr>
          <p:cNvPr name="TextBox 48" id="48"/>
          <p:cNvSpPr txBox="true"/>
          <p:nvPr/>
        </p:nvSpPr>
        <p:spPr>
          <a:xfrm rot="0">
            <a:off x="6106571" y="830888"/>
            <a:ext cx="1021222" cy="2189445"/>
          </a:xfrm>
          <a:prstGeom prst="rect">
            <a:avLst/>
          </a:prstGeom>
        </p:spPr>
        <p:txBody>
          <a:bodyPr anchor="t" rtlCol="false" tIns="0" lIns="0" bIns="0" rIns="0">
            <a:spAutoFit/>
          </a:bodyPr>
          <a:lstStyle/>
          <a:p>
            <a:pPr algn="ctr">
              <a:lnSpc>
                <a:spcPts val="17983"/>
              </a:lnSpc>
            </a:pPr>
            <a:r>
              <a:rPr lang="en-US" sz="12845">
                <a:solidFill>
                  <a:srgbClr val="FFFFFF"/>
                </a:solidFill>
                <a:latin typeface="Canva Sans Bold"/>
              </a:rPr>
              <a:t>A</a:t>
            </a:r>
          </a:p>
        </p:txBody>
      </p:sp>
      <p:sp>
        <p:nvSpPr>
          <p:cNvPr name="TextBox 49" id="49"/>
          <p:cNvSpPr txBox="true"/>
          <p:nvPr/>
        </p:nvSpPr>
        <p:spPr>
          <a:xfrm rot="0">
            <a:off x="3718954" y="1087132"/>
            <a:ext cx="1079675" cy="1898730"/>
          </a:xfrm>
          <a:prstGeom prst="rect">
            <a:avLst/>
          </a:prstGeom>
        </p:spPr>
        <p:txBody>
          <a:bodyPr anchor="t" rtlCol="false" tIns="0" lIns="0" bIns="0" rIns="0">
            <a:spAutoFit/>
          </a:bodyPr>
          <a:lstStyle/>
          <a:p>
            <a:pPr algn="ctr">
              <a:lnSpc>
                <a:spcPts val="15595"/>
              </a:lnSpc>
            </a:pPr>
            <a:r>
              <a:rPr lang="en-US" sz="11139">
                <a:solidFill>
                  <a:srgbClr val="FFFFFF"/>
                </a:solidFill>
                <a:latin typeface="Canva Sans Bold"/>
              </a:rPr>
              <a:t>F</a:t>
            </a:r>
          </a:p>
        </p:txBody>
      </p:sp>
      <p:sp>
        <p:nvSpPr>
          <p:cNvPr name="TextBox 50" id="50"/>
          <p:cNvSpPr txBox="true"/>
          <p:nvPr/>
        </p:nvSpPr>
        <p:spPr>
          <a:xfrm rot="0">
            <a:off x="1443436" y="3555872"/>
            <a:ext cx="715759" cy="314889"/>
          </a:xfrm>
          <a:prstGeom prst="rect">
            <a:avLst/>
          </a:prstGeom>
        </p:spPr>
        <p:txBody>
          <a:bodyPr anchor="t" rtlCol="false" tIns="0" lIns="0" bIns="0" rIns="0">
            <a:spAutoFit/>
          </a:bodyPr>
          <a:lstStyle/>
          <a:p>
            <a:pPr algn="ctr">
              <a:lnSpc>
                <a:spcPts val="2542"/>
              </a:lnSpc>
            </a:pPr>
            <a:r>
              <a:rPr lang="en-US" sz="1816">
                <a:solidFill>
                  <a:srgbClr val="FEFEFE"/>
                </a:solidFill>
                <a:latin typeface="Montserrat Bold"/>
              </a:rPr>
              <a:t>Glass</a:t>
            </a:r>
          </a:p>
        </p:txBody>
      </p:sp>
      <p:sp>
        <p:nvSpPr>
          <p:cNvPr name="TextBox 51" id="51"/>
          <p:cNvSpPr txBox="true"/>
          <p:nvPr/>
        </p:nvSpPr>
        <p:spPr>
          <a:xfrm rot="0">
            <a:off x="3378673" y="3555872"/>
            <a:ext cx="1676681" cy="314889"/>
          </a:xfrm>
          <a:prstGeom prst="rect">
            <a:avLst/>
          </a:prstGeom>
        </p:spPr>
        <p:txBody>
          <a:bodyPr anchor="t" rtlCol="false" tIns="0" lIns="0" bIns="0" rIns="0">
            <a:spAutoFit/>
          </a:bodyPr>
          <a:lstStyle/>
          <a:p>
            <a:pPr algn="ctr">
              <a:lnSpc>
                <a:spcPts val="2542"/>
              </a:lnSpc>
            </a:pPr>
            <a:r>
              <a:rPr lang="en-US" sz="1816">
                <a:solidFill>
                  <a:srgbClr val="FEFEFE"/>
                </a:solidFill>
                <a:latin typeface="Montserrat Bold"/>
              </a:rPr>
              <a:t>Formation</a:t>
            </a:r>
          </a:p>
        </p:txBody>
      </p:sp>
      <p:sp>
        <p:nvSpPr>
          <p:cNvPr name="TextBox 52" id="52"/>
          <p:cNvSpPr txBox="true"/>
          <p:nvPr/>
        </p:nvSpPr>
        <p:spPr>
          <a:xfrm rot="0">
            <a:off x="318585" y="104160"/>
            <a:ext cx="6782044" cy="573404"/>
          </a:xfrm>
          <a:prstGeom prst="rect">
            <a:avLst/>
          </a:prstGeom>
        </p:spPr>
        <p:txBody>
          <a:bodyPr anchor="t" rtlCol="false" tIns="0" lIns="0" bIns="0" rIns="0">
            <a:spAutoFit/>
          </a:bodyPr>
          <a:lstStyle/>
          <a:p>
            <a:pPr algn="l">
              <a:lnSpc>
                <a:spcPts val="4620"/>
              </a:lnSpc>
              <a:spcBef>
                <a:spcPct val="0"/>
              </a:spcBef>
            </a:pPr>
            <a:r>
              <a:rPr lang="en-US" sz="3300">
                <a:solidFill>
                  <a:srgbClr val="FFFFFF"/>
                </a:solidFill>
                <a:latin typeface="Lovelo"/>
              </a:rPr>
              <a:t>Problem statement</a:t>
            </a:r>
          </a:p>
        </p:txBody>
      </p:sp>
      <p:sp>
        <p:nvSpPr>
          <p:cNvPr name="TextBox 53" id="53"/>
          <p:cNvSpPr txBox="true"/>
          <p:nvPr/>
        </p:nvSpPr>
        <p:spPr>
          <a:xfrm rot="0">
            <a:off x="9383133" y="1779212"/>
            <a:ext cx="6416681" cy="2605604"/>
          </a:xfrm>
          <a:prstGeom prst="rect">
            <a:avLst/>
          </a:prstGeom>
        </p:spPr>
        <p:txBody>
          <a:bodyPr anchor="t" rtlCol="false" tIns="0" lIns="0" bIns="0" rIns="0">
            <a:spAutoFit/>
          </a:bodyPr>
          <a:lstStyle/>
          <a:p>
            <a:pPr algn="l" marL="455416" indent="-227708" lvl="1">
              <a:lnSpc>
                <a:spcPts val="2953"/>
              </a:lnSpc>
              <a:buFont typeface="Arial"/>
              <a:buChar char="•"/>
            </a:pPr>
            <a:r>
              <a:rPr lang="en-US" sz="2109">
                <a:solidFill>
                  <a:srgbClr val="100F0D"/>
                </a:solidFill>
                <a:latin typeface="Montserrat"/>
              </a:rPr>
              <a:t>Metallic glass boasts a non-crystalline structure that exhibits exceptional properties such as </a:t>
            </a:r>
            <a:r>
              <a:rPr lang="en-US" sz="2109">
                <a:solidFill>
                  <a:srgbClr val="100F0D"/>
                </a:solidFill>
                <a:latin typeface="Montserrat"/>
              </a:rPr>
              <a:t>strength, flexibility, and corrosion resistance.</a:t>
            </a:r>
          </a:p>
          <a:p>
            <a:pPr algn="l" marL="455416" indent="-227708" lvl="1">
              <a:lnSpc>
                <a:spcPts val="2953"/>
              </a:lnSpc>
              <a:buFont typeface="Arial"/>
              <a:buChar char="•"/>
            </a:pPr>
            <a:r>
              <a:rPr lang="en-US" sz="2109">
                <a:solidFill>
                  <a:srgbClr val="100F0D"/>
                </a:solidFill>
                <a:latin typeface="Montserrat"/>
              </a:rPr>
              <a:t>Due to its properties, it has invaluable applications aerospace, electronics, and beyond.</a:t>
            </a:r>
          </a:p>
        </p:txBody>
      </p:sp>
      <p:sp>
        <p:nvSpPr>
          <p:cNvPr name="TextBox 54" id="54"/>
          <p:cNvSpPr txBox="true"/>
          <p:nvPr/>
        </p:nvSpPr>
        <p:spPr>
          <a:xfrm rot="0">
            <a:off x="9603351" y="1002338"/>
            <a:ext cx="5158547" cy="548282"/>
          </a:xfrm>
          <a:prstGeom prst="rect">
            <a:avLst/>
          </a:prstGeom>
        </p:spPr>
        <p:txBody>
          <a:bodyPr anchor="t" rtlCol="false" tIns="0" lIns="0" bIns="0" rIns="0">
            <a:spAutoFit/>
          </a:bodyPr>
          <a:lstStyle/>
          <a:p>
            <a:pPr algn="just">
              <a:lnSpc>
                <a:spcPts val="4429"/>
              </a:lnSpc>
            </a:pPr>
            <a:r>
              <a:rPr lang="en-US" sz="3164">
                <a:solidFill>
                  <a:srgbClr val="FEFEFE"/>
                </a:solidFill>
                <a:latin typeface="Droid Serif Bold"/>
              </a:rPr>
              <a:t>WHY METALLIC GLASS?</a:t>
            </a:r>
          </a:p>
        </p:txBody>
      </p:sp>
      <p:sp>
        <p:nvSpPr>
          <p:cNvPr name="TextBox 55" id="55"/>
          <p:cNvSpPr txBox="true"/>
          <p:nvPr/>
        </p:nvSpPr>
        <p:spPr>
          <a:xfrm rot="0">
            <a:off x="9463737" y="6356283"/>
            <a:ext cx="6385601" cy="2584830"/>
          </a:xfrm>
          <a:prstGeom prst="rect">
            <a:avLst/>
          </a:prstGeom>
        </p:spPr>
        <p:txBody>
          <a:bodyPr anchor="t" rtlCol="false" tIns="0" lIns="0" bIns="0" rIns="0">
            <a:spAutoFit/>
          </a:bodyPr>
          <a:lstStyle/>
          <a:p>
            <a:pPr algn="l" marL="455558" indent="-227779" lvl="1">
              <a:lnSpc>
                <a:spcPts val="2954"/>
              </a:lnSpc>
              <a:buFont typeface="Arial"/>
              <a:buChar char="•"/>
            </a:pPr>
            <a:r>
              <a:rPr lang="en-US" sz="2110">
                <a:solidFill>
                  <a:srgbClr val="100F0D"/>
                </a:solidFill>
                <a:latin typeface="Montserrat"/>
              </a:rPr>
              <a:t>Exploring different ML models and designing the best model that predicts the Dmax (GFA) of Bulk Metallic Glasses with maximum accuracy.</a:t>
            </a:r>
          </a:p>
          <a:p>
            <a:pPr algn="l" marL="455558" indent="-227779" lvl="1">
              <a:lnSpc>
                <a:spcPts val="2954"/>
              </a:lnSpc>
              <a:buFont typeface="Arial"/>
              <a:buChar char="•"/>
            </a:pPr>
            <a:r>
              <a:rPr lang="en-US" sz="2110">
                <a:solidFill>
                  <a:srgbClr val="100F0D"/>
                </a:solidFill>
                <a:latin typeface="Montserrat"/>
              </a:rPr>
              <a:t>Drawing important inferences from the data and validating alternate methods to predict GFA. </a:t>
            </a:r>
          </a:p>
        </p:txBody>
      </p:sp>
      <p:sp>
        <p:nvSpPr>
          <p:cNvPr name="TextBox 56" id="56"/>
          <p:cNvSpPr txBox="true"/>
          <p:nvPr/>
        </p:nvSpPr>
        <p:spPr>
          <a:xfrm rot="0">
            <a:off x="9560701" y="5579636"/>
            <a:ext cx="7857513" cy="531228"/>
          </a:xfrm>
          <a:prstGeom prst="rect">
            <a:avLst/>
          </a:prstGeom>
        </p:spPr>
        <p:txBody>
          <a:bodyPr anchor="t" rtlCol="false" tIns="0" lIns="0" bIns="0" rIns="0">
            <a:spAutoFit/>
          </a:bodyPr>
          <a:lstStyle/>
          <a:p>
            <a:pPr algn="l">
              <a:lnSpc>
                <a:spcPts val="4319"/>
              </a:lnSpc>
            </a:pPr>
            <a:r>
              <a:rPr lang="en-US" sz="3085">
                <a:solidFill>
                  <a:srgbClr val="FEFEFE"/>
                </a:solidFill>
                <a:latin typeface="Droid Serif Bold"/>
              </a:rPr>
              <a:t> OVERVIEW</a:t>
            </a:r>
          </a:p>
        </p:txBody>
      </p:sp>
      <p:sp>
        <p:nvSpPr>
          <p:cNvPr name="TextBox 57" id="57"/>
          <p:cNvSpPr txBox="true"/>
          <p:nvPr/>
        </p:nvSpPr>
        <p:spPr>
          <a:xfrm rot="0">
            <a:off x="733079" y="7196743"/>
            <a:ext cx="7625641" cy="1842105"/>
          </a:xfrm>
          <a:prstGeom prst="rect">
            <a:avLst/>
          </a:prstGeom>
        </p:spPr>
        <p:txBody>
          <a:bodyPr anchor="t" rtlCol="false" tIns="0" lIns="0" bIns="0" rIns="0">
            <a:spAutoFit/>
          </a:bodyPr>
          <a:lstStyle/>
          <a:p>
            <a:pPr algn="just">
              <a:lnSpc>
                <a:spcPts val="2941"/>
              </a:lnSpc>
            </a:pPr>
            <a:r>
              <a:rPr lang="en-US" sz="2101">
                <a:solidFill>
                  <a:srgbClr val="000000"/>
                </a:solidFill>
                <a:latin typeface="Montserrat"/>
              </a:rPr>
              <a:t>Metallic glasses (sometimes also referred to as glassy metals, or inappropriately as amorphous metals)  are non-crystalline materials composed of either pure metals or combinations of metals and metalloids.</a:t>
            </a:r>
          </a:p>
          <a:p>
            <a:pPr algn="l">
              <a:lnSpc>
                <a:spcPts val="2941"/>
              </a:lnSpc>
              <a:spcBef>
                <a:spcPct val="0"/>
              </a:spcBef>
            </a:pPr>
          </a:p>
        </p:txBody>
      </p:sp>
      <p:sp>
        <p:nvSpPr>
          <p:cNvPr name="TextBox 58" id="58"/>
          <p:cNvSpPr txBox="true"/>
          <p:nvPr/>
        </p:nvSpPr>
        <p:spPr>
          <a:xfrm rot="0">
            <a:off x="889347" y="6300081"/>
            <a:ext cx="6236518" cy="515696"/>
          </a:xfrm>
          <a:prstGeom prst="rect">
            <a:avLst/>
          </a:prstGeom>
        </p:spPr>
        <p:txBody>
          <a:bodyPr anchor="t" rtlCol="false" tIns="0" lIns="0" bIns="0" rIns="0">
            <a:spAutoFit/>
          </a:bodyPr>
          <a:lstStyle/>
          <a:p>
            <a:pPr algn="just">
              <a:lnSpc>
                <a:spcPts val="4125"/>
              </a:lnSpc>
            </a:pPr>
            <a:r>
              <a:rPr lang="en-US" sz="2947">
                <a:solidFill>
                  <a:srgbClr val="FEFEFE"/>
                </a:solidFill>
                <a:latin typeface="Droid Serif Bold"/>
              </a:rPr>
              <a:t>WHAT IS METALLIC GLASS?</a:t>
            </a:r>
          </a:p>
        </p:txBody>
      </p:sp>
      <p:sp>
        <p:nvSpPr>
          <p:cNvPr name="TextBox 59" id="59"/>
          <p:cNvSpPr txBox="true"/>
          <p:nvPr/>
        </p:nvSpPr>
        <p:spPr>
          <a:xfrm rot="0">
            <a:off x="3093337" y="9812702"/>
            <a:ext cx="3055501" cy="231775"/>
          </a:xfrm>
          <a:prstGeom prst="rect">
            <a:avLst/>
          </a:prstGeom>
        </p:spPr>
        <p:txBody>
          <a:bodyPr anchor="t" rtlCol="false" tIns="0" lIns="0" bIns="0" rIns="0">
            <a:spAutoFit/>
          </a:bodyPr>
          <a:lstStyle/>
          <a:p>
            <a:pPr algn="ctr">
              <a:lnSpc>
                <a:spcPts val="1700"/>
              </a:lnSpc>
            </a:pPr>
            <a:r>
              <a:rPr lang="en-US" sz="2000">
                <a:solidFill>
                  <a:srgbClr val="FFFFFF">
                    <a:alpha val="64706"/>
                  </a:srgbClr>
                </a:solidFill>
                <a:latin typeface="Montserrat Bold"/>
              </a:rPr>
              <a:t>Data Landscape</a:t>
            </a:r>
          </a:p>
        </p:txBody>
      </p:sp>
      <p:sp>
        <p:nvSpPr>
          <p:cNvPr name="TextBox 60" id="60"/>
          <p:cNvSpPr txBox="true"/>
          <p:nvPr/>
        </p:nvSpPr>
        <p:spPr>
          <a:xfrm rot="0">
            <a:off x="6148838" y="9700307"/>
            <a:ext cx="1954054" cy="485140"/>
          </a:xfrm>
          <a:prstGeom prst="rect">
            <a:avLst/>
          </a:prstGeom>
        </p:spPr>
        <p:txBody>
          <a:bodyPr anchor="t" rtlCol="false" tIns="0" lIns="0" bIns="0" rIns="0">
            <a:spAutoFit/>
          </a:bodyPr>
          <a:lstStyle/>
          <a:p>
            <a:pPr algn="ctr">
              <a:lnSpc>
                <a:spcPts val="1880"/>
              </a:lnSpc>
            </a:pPr>
            <a:r>
              <a:rPr lang="en-US" sz="2000">
                <a:solidFill>
                  <a:srgbClr val="FFFFFF">
                    <a:alpha val="64706"/>
                  </a:srgbClr>
                </a:solidFill>
                <a:latin typeface="Montserrat Bold"/>
              </a:rPr>
              <a:t>Data Preprocessing</a:t>
            </a:r>
          </a:p>
        </p:txBody>
      </p:sp>
      <p:sp>
        <p:nvSpPr>
          <p:cNvPr name="TextBox 61" id="61"/>
          <p:cNvSpPr txBox="true"/>
          <p:nvPr/>
        </p:nvSpPr>
        <p:spPr>
          <a:xfrm rot="0">
            <a:off x="8229858" y="9700307"/>
            <a:ext cx="2101266" cy="485140"/>
          </a:xfrm>
          <a:prstGeom prst="rect">
            <a:avLst/>
          </a:prstGeom>
        </p:spPr>
        <p:txBody>
          <a:bodyPr anchor="t" rtlCol="false" tIns="0" lIns="0" bIns="0" rIns="0">
            <a:spAutoFit/>
          </a:bodyPr>
          <a:lstStyle/>
          <a:p>
            <a:pPr algn="ctr">
              <a:lnSpc>
                <a:spcPts val="1880"/>
              </a:lnSpc>
            </a:pPr>
            <a:r>
              <a:rPr lang="en-US" sz="2000">
                <a:solidFill>
                  <a:srgbClr val="FFFFFF">
                    <a:alpha val="64706"/>
                  </a:srgbClr>
                </a:solidFill>
                <a:latin typeface="Montserrat Bold"/>
              </a:rPr>
              <a:t>Data Visualization</a:t>
            </a:r>
          </a:p>
        </p:txBody>
      </p:sp>
      <p:sp>
        <p:nvSpPr>
          <p:cNvPr name="TextBox 62" id="62"/>
          <p:cNvSpPr txBox="true"/>
          <p:nvPr/>
        </p:nvSpPr>
        <p:spPr>
          <a:xfrm rot="0">
            <a:off x="9989974" y="9531778"/>
            <a:ext cx="2269808" cy="692150"/>
          </a:xfrm>
          <a:prstGeom prst="rect">
            <a:avLst/>
          </a:prstGeom>
        </p:spPr>
        <p:txBody>
          <a:bodyPr anchor="t" rtlCol="false" tIns="0" lIns="0" bIns="0" rIns="0">
            <a:spAutoFit/>
          </a:bodyPr>
          <a:lstStyle/>
          <a:p>
            <a:pPr algn="ctr">
              <a:lnSpc>
                <a:spcPts val="2800"/>
              </a:lnSpc>
              <a:spcBef>
                <a:spcPct val="0"/>
              </a:spcBef>
            </a:pPr>
            <a:r>
              <a:rPr lang="en-US" sz="2000">
                <a:solidFill>
                  <a:srgbClr val="FFFFFF">
                    <a:alpha val="64706"/>
                  </a:srgbClr>
                </a:solidFill>
                <a:latin typeface="Montserrat Bold"/>
              </a:rPr>
              <a:t>Base Model Selection</a:t>
            </a:r>
          </a:p>
        </p:txBody>
      </p:sp>
      <p:sp>
        <p:nvSpPr>
          <p:cNvPr name="TextBox 63" id="63"/>
          <p:cNvSpPr txBox="true"/>
          <p:nvPr/>
        </p:nvSpPr>
        <p:spPr>
          <a:xfrm rot="0">
            <a:off x="12084641" y="9656239"/>
            <a:ext cx="1925303" cy="452754"/>
          </a:xfrm>
          <a:prstGeom prst="rect">
            <a:avLst/>
          </a:prstGeom>
        </p:spPr>
        <p:txBody>
          <a:bodyPr anchor="t" rtlCol="false" tIns="0" lIns="0" bIns="0" rIns="0">
            <a:spAutoFit/>
          </a:bodyPr>
          <a:lstStyle/>
          <a:p>
            <a:pPr algn="ctr">
              <a:lnSpc>
                <a:spcPts val="1820"/>
              </a:lnSpc>
              <a:spcBef>
                <a:spcPct val="0"/>
              </a:spcBef>
            </a:pPr>
            <a:r>
              <a:rPr lang="en-US" sz="1300">
                <a:solidFill>
                  <a:srgbClr val="FFFFFF">
                    <a:alpha val="64706"/>
                  </a:srgbClr>
                </a:solidFill>
                <a:latin typeface="Montserrat Bold"/>
              </a:rPr>
              <a:t>Final Stacked Ensemble Pipeline</a:t>
            </a:r>
          </a:p>
        </p:txBody>
      </p:sp>
      <p:sp>
        <p:nvSpPr>
          <p:cNvPr name="TextBox 64" id="64"/>
          <p:cNvSpPr txBox="true"/>
          <p:nvPr/>
        </p:nvSpPr>
        <p:spPr>
          <a:xfrm rot="0">
            <a:off x="14133769" y="9605057"/>
            <a:ext cx="1498759" cy="692150"/>
          </a:xfrm>
          <a:prstGeom prst="rect">
            <a:avLst/>
          </a:prstGeom>
        </p:spPr>
        <p:txBody>
          <a:bodyPr anchor="t" rtlCol="false" tIns="0" lIns="0" bIns="0" rIns="0">
            <a:spAutoFit/>
          </a:bodyPr>
          <a:lstStyle/>
          <a:p>
            <a:pPr algn="ctr">
              <a:lnSpc>
                <a:spcPts val="2800"/>
              </a:lnSpc>
              <a:spcBef>
                <a:spcPct val="0"/>
              </a:spcBef>
            </a:pPr>
            <a:r>
              <a:rPr lang="en-US" sz="2000">
                <a:solidFill>
                  <a:srgbClr val="FFFFFF">
                    <a:alpha val="64706"/>
                  </a:srgbClr>
                </a:solidFill>
                <a:latin typeface="Montserrat Bold"/>
              </a:rPr>
              <a:t>SHAP Valies</a:t>
            </a:r>
          </a:p>
        </p:txBody>
      </p:sp>
      <p:sp>
        <p:nvSpPr>
          <p:cNvPr name="TextBox 65" id="65"/>
          <p:cNvSpPr txBox="true"/>
          <p:nvPr/>
        </p:nvSpPr>
        <p:spPr>
          <a:xfrm rot="0">
            <a:off x="15378921" y="9725390"/>
            <a:ext cx="2560915" cy="339725"/>
          </a:xfrm>
          <a:prstGeom prst="rect">
            <a:avLst/>
          </a:prstGeom>
        </p:spPr>
        <p:txBody>
          <a:bodyPr anchor="t" rtlCol="false" tIns="0" lIns="0" bIns="0" rIns="0">
            <a:spAutoFit/>
          </a:bodyPr>
          <a:lstStyle/>
          <a:p>
            <a:pPr algn="ctr">
              <a:lnSpc>
                <a:spcPts val="2800"/>
              </a:lnSpc>
              <a:spcBef>
                <a:spcPct val="0"/>
              </a:spcBef>
            </a:pPr>
            <a:r>
              <a:rPr lang="en-US" sz="2000">
                <a:solidFill>
                  <a:srgbClr val="FFFFFF">
                    <a:alpha val="64706"/>
                  </a:srgbClr>
                </a:solidFill>
                <a:latin typeface="Montserrat Bold"/>
              </a:rPr>
              <a:t>Inferences</a:t>
            </a:r>
          </a:p>
        </p:txBody>
      </p:sp>
      <p:sp>
        <p:nvSpPr>
          <p:cNvPr name="TextBox 66" id="66"/>
          <p:cNvSpPr txBox="true"/>
          <p:nvPr/>
        </p:nvSpPr>
        <p:spPr>
          <a:xfrm rot="0">
            <a:off x="181918" y="9636553"/>
            <a:ext cx="2962321" cy="584073"/>
          </a:xfrm>
          <a:prstGeom prst="rect">
            <a:avLst/>
          </a:prstGeom>
        </p:spPr>
        <p:txBody>
          <a:bodyPr anchor="t" rtlCol="false" tIns="0" lIns="0" bIns="0" rIns="0">
            <a:spAutoFit/>
          </a:bodyPr>
          <a:lstStyle/>
          <a:p>
            <a:pPr algn="ctr">
              <a:lnSpc>
                <a:spcPts val="2256"/>
              </a:lnSpc>
            </a:pPr>
            <a:r>
              <a:rPr lang="en-US" sz="2400">
                <a:solidFill>
                  <a:srgbClr val="FFFFFF"/>
                </a:solidFill>
                <a:latin typeface="Montserrat Bold"/>
              </a:rPr>
              <a:t>Problem Statement</a:t>
            </a:r>
          </a:p>
        </p:txBody>
      </p:sp>
      <p:sp>
        <p:nvSpPr>
          <p:cNvPr name="TextBox 67" id="67"/>
          <p:cNvSpPr txBox="true"/>
          <p:nvPr/>
        </p:nvSpPr>
        <p:spPr>
          <a:xfrm rot="0">
            <a:off x="5780932" y="3609472"/>
            <a:ext cx="1676681" cy="314889"/>
          </a:xfrm>
          <a:prstGeom prst="rect">
            <a:avLst/>
          </a:prstGeom>
        </p:spPr>
        <p:txBody>
          <a:bodyPr anchor="t" rtlCol="false" tIns="0" lIns="0" bIns="0" rIns="0">
            <a:spAutoFit/>
          </a:bodyPr>
          <a:lstStyle/>
          <a:p>
            <a:pPr algn="ctr">
              <a:lnSpc>
                <a:spcPts val="2542"/>
              </a:lnSpc>
            </a:pPr>
            <a:r>
              <a:rPr lang="en-US" sz="1816">
                <a:solidFill>
                  <a:srgbClr val="FEFEFE"/>
                </a:solidFill>
                <a:latin typeface="Montserrat Bold"/>
              </a:rPr>
              <a:t>Ability</a:t>
            </a:r>
          </a:p>
        </p:txBody>
      </p:sp>
    </p:spTree>
  </p:cSld>
  <p:clrMapOvr>
    <a:masterClrMapping/>
  </p:clrMapOvr>
</p:sld>
</file>

<file path=ppt/slides/slide3.xml><?xml version="1.0" encoding="utf-8"?>
<p:sld xmlns:p="http://schemas.openxmlformats.org/presentationml/2006/main" xmlns:a="http://schemas.openxmlformats.org/drawingml/2006/main">
  <p:cSld>
    <p:bg>
      <p:bgPr>
        <a:gradFill rotWithShape="true">
          <a:gsLst>
            <a:gs pos="0">
              <a:srgbClr val="DDDDDD">
                <a:alpha val="50000"/>
              </a:srgbClr>
            </a:gs>
            <a:gs pos="50000">
              <a:srgbClr val="EEEEEE">
                <a:alpha val="100000"/>
              </a:srgbClr>
            </a:gs>
            <a:gs pos="100000">
              <a:srgbClr val="FFFFFF">
                <a:alpha val="100000"/>
              </a:srgbClr>
            </a:gs>
          </a:gsLst>
          <a:lin ang="5400000"/>
        </a:gradFill>
      </p:bgPr>
    </p:bg>
    <p:spTree>
      <p:nvGrpSpPr>
        <p:cNvPr id="1" name=""/>
        <p:cNvGrpSpPr/>
        <p:nvPr/>
      </p:nvGrpSpPr>
      <p:grpSpPr>
        <a:xfrm>
          <a:off x="0" y="0"/>
          <a:ext cx="0" cy="0"/>
          <a:chOff x="0" y="0"/>
          <a:chExt cx="0" cy="0"/>
        </a:xfrm>
      </p:grpSpPr>
      <p:grpSp>
        <p:nvGrpSpPr>
          <p:cNvPr name="Group 2" id="2"/>
          <p:cNvGrpSpPr/>
          <p:nvPr/>
        </p:nvGrpSpPr>
        <p:grpSpPr>
          <a:xfrm rot="0">
            <a:off x="-479022" y="-966983"/>
            <a:ext cx="8072457" cy="1730615"/>
            <a:chOff x="0" y="0"/>
            <a:chExt cx="1957190" cy="419592"/>
          </a:xfrm>
        </p:grpSpPr>
        <p:sp>
          <p:nvSpPr>
            <p:cNvPr name="Freeform 3" id="3"/>
            <p:cNvSpPr/>
            <p:nvPr/>
          </p:nvSpPr>
          <p:spPr>
            <a:xfrm flipH="false" flipV="false" rot="0">
              <a:off x="0" y="0"/>
              <a:ext cx="1957190" cy="419592"/>
            </a:xfrm>
            <a:custGeom>
              <a:avLst/>
              <a:gdLst/>
              <a:ahLst/>
              <a:cxnLst/>
              <a:rect r="r" b="b" t="t" l="l"/>
              <a:pathLst>
                <a:path h="419592" w="1957190">
                  <a:moveTo>
                    <a:pt x="1753990" y="0"/>
                  </a:moveTo>
                  <a:lnTo>
                    <a:pt x="0" y="0"/>
                  </a:lnTo>
                  <a:lnTo>
                    <a:pt x="0" y="419592"/>
                  </a:lnTo>
                  <a:lnTo>
                    <a:pt x="1753990" y="419592"/>
                  </a:lnTo>
                  <a:lnTo>
                    <a:pt x="1957190" y="209796"/>
                  </a:lnTo>
                  <a:lnTo>
                    <a:pt x="1753990" y="0"/>
                  </a:lnTo>
                  <a:close/>
                </a:path>
              </a:pathLst>
            </a:custGeom>
            <a:solidFill>
              <a:srgbClr val="17568D"/>
            </a:solidFill>
            <a:ln cap="sq">
              <a:noFill/>
              <a:prstDash val="solid"/>
              <a:miter/>
            </a:ln>
          </p:spPr>
        </p:sp>
        <p:sp>
          <p:nvSpPr>
            <p:cNvPr name="TextBox 4" id="4"/>
            <p:cNvSpPr txBox="true"/>
            <p:nvPr/>
          </p:nvSpPr>
          <p:spPr>
            <a:xfrm>
              <a:off x="0" y="-38100"/>
              <a:ext cx="1842890" cy="457692"/>
            </a:xfrm>
            <a:prstGeom prst="rect">
              <a:avLst/>
            </a:prstGeom>
          </p:spPr>
          <p:txBody>
            <a:bodyPr anchor="ctr" rtlCol="false" tIns="50800" lIns="50800" bIns="50800" rIns="50800"/>
            <a:lstStyle/>
            <a:p>
              <a:pPr algn="ctr" marL="0" indent="0" lvl="0">
                <a:lnSpc>
                  <a:spcPts val="3360"/>
                </a:lnSpc>
                <a:spcBef>
                  <a:spcPct val="0"/>
                </a:spcBef>
              </a:pPr>
            </a:p>
          </p:txBody>
        </p:sp>
      </p:grpSp>
      <p:grpSp>
        <p:nvGrpSpPr>
          <p:cNvPr name="Group 5" id="5"/>
          <p:cNvGrpSpPr/>
          <p:nvPr/>
        </p:nvGrpSpPr>
        <p:grpSpPr>
          <a:xfrm rot="0">
            <a:off x="16149777" y="5084296"/>
            <a:ext cx="166717" cy="137558"/>
            <a:chOff x="0" y="0"/>
            <a:chExt cx="40719" cy="33597"/>
          </a:xfrm>
        </p:grpSpPr>
        <p:sp>
          <p:nvSpPr>
            <p:cNvPr name="Freeform 6" id="6"/>
            <p:cNvSpPr/>
            <p:nvPr/>
          </p:nvSpPr>
          <p:spPr>
            <a:xfrm flipH="false" flipV="false" rot="0">
              <a:off x="0" y="0"/>
              <a:ext cx="40719" cy="33597"/>
            </a:xfrm>
            <a:custGeom>
              <a:avLst/>
              <a:gdLst/>
              <a:ahLst/>
              <a:cxnLst/>
              <a:rect r="r" b="b" t="t" l="l"/>
              <a:pathLst>
                <a:path h="33597" w="40719">
                  <a:moveTo>
                    <a:pt x="0" y="0"/>
                  </a:moveTo>
                  <a:lnTo>
                    <a:pt x="40719" y="0"/>
                  </a:lnTo>
                  <a:lnTo>
                    <a:pt x="40719" y="33597"/>
                  </a:lnTo>
                  <a:lnTo>
                    <a:pt x="0" y="33597"/>
                  </a:lnTo>
                  <a:close/>
                </a:path>
              </a:pathLst>
            </a:custGeom>
            <a:solidFill>
              <a:srgbClr val="17568D"/>
            </a:solidFill>
          </p:spPr>
        </p:sp>
        <p:sp>
          <p:nvSpPr>
            <p:cNvPr name="TextBox 7" id="7"/>
            <p:cNvSpPr txBox="true"/>
            <p:nvPr/>
          </p:nvSpPr>
          <p:spPr>
            <a:xfrm>
              <a:off x="0" y="-38100"/>
              <a:ext cx="40719" cy="71697"/>
            </a:xfrm>
            <a:prstGeom prst="rect">
              <a:avLst/>
            </a:prstGeom>
          </p:spPr>
          <p:txBody>
            <a:bodyPr anchor="ctr" rtlCol="false" tIns="50800" lIns="50800" bIns="50800" rIns="50800"/>
            <a:lstStyle/>
            <a:p>
              <a:pPr algn="ctr">
                <a:lnSpc>
                  <a:spcPts val="2800"/>
                </a:lnSpc>
              </a:pPr>
            </a:p>
          </p:txBody>
        </p:sp>
      </p:grpSp>
      <p:grpSp>
        <p:nvGrpSpPr>
          <p:cNvPr name="Group 8" id="8"/>
          <p:cNvGrpSpPr/>
          <p:nvPr/>
        </p:nvGrpSpPr>
        <p:grpSpPr>
          <a:xfrm rot="0">
            <a:off x="-362689" y="9529037"/>
            <a:ext cx="18650689" cy="1560722"/>
            <a:chOff x="0" y="0"/>
            <a:chExt cx="4912116" cy="411054"/>
          </a:xfrm>
        </p:grpSpPr>
        <p:sp>
          <p:nvSpPr>
            <p:cNvPr name="Freeform 9" id="9"/>
            <p:cNvSpPr/>
            <p:nvPr/>
          </p:nvSpPr>
          <p:spPr>
            <a:xfrm flipH="false" flipV="false" rot="0">
              <a:off x="0" y="0"/>
              <a:ext cx="4912116" cy="411054"/>
            </a:xfrm>
            <a:custGeom>
              <a:avLst/>
              <a:gdLst/>
              <a:ahLst/>
              <a:cxnLst/>
              <a:rect r="r" b="b" t="t" l="l"/>
              <a:pathLst>
                <a:path h="411054" w="4912116">
                  <a:moveTo>
                    <a:pt x="4708916" y="0"/>
                  </a:moveTo>
                  <a:lnTo>
                    <a:pt x="0" y="0"/>
                  </a:lnTo>
                  <a:lnTo>
                    <a:pt x="0" y="411054"/>
                  </a:lnTo>
                  <a:lnTo>
                    <a:pt x="4708916" y="411054"/>
                  </a:lnTo>
                  <a:lnTo>
                    <a:pt x="4912116" y="205527"/>
                  </a:lnTo>
                  <a:lnTo>
                    <a:pt x="4708916" y="0"/>
                  </a:lnTo>
                  <a:close/>
                </a:path>
              </a:pathLst>
            </a:custGeom>
            <a:solidFill>
              <a:srgbClr val="A8A8A8"/>
            </a:solidFill>
            <a:ln cap="sq">
              <a:noFill/>
              <a:prstDash val="solid"/>
              <a:miter/>
            </a:ln>
          </p:spPr>
        </p:sp>
        <p:sp>
          <p:nvSpPr>
            <p:cNvPr name="TextBox 10" id="10"/>
            <p:cNvSpPr txBox="true"/>
            <p:nvPr/>
          </p:nvSpPr>
          <p:spPr>
            <a:xfrm>
              <a:off x="0" y="-38100"/>
              <a:ext cx="4797816" cy="449154"/>
            </a:xfrm>
            <a:prstGeom prst="rect">
              <a:avLst/>
            </a:prstGeom>
          </p:spPr>
          <p:txBody>
            <a:bodyPr anchor="ctr" rtlCol="false" tIns="50800" lIns="50800" bIns="50800" rIns="50800"/>
            <a:lstStyle/>
            <a:p>
              <a:pPr algn="ctr">
                <a:lnSpc>
                  <a:spcPts val="3360"/>
                </a:lnSpc>
              </a:pPr>
            </a:p>
          </p:txBody>
        </p:sp>
      </p:grpSp>
      <p:grpSp>
        <p:nvGrpSpPr>
          <p:cNvPr name="Group 11" id="11"/>
          <p:cNvGrpSpPr/>
          <p:nvPr/>
        </p:nvGrpSpPr>
        <p:grpSpPr>
          <a:xfrm rot="0">
            <a:off x="2704584" y="9496790"/>
            <a:ext cx="3615789" cy="1385362"/>
            <a:chOff x="0" y="0"/>
            <a:chExt cx="1043259" cy="399717"/>
          </a:xfrm>
        </p:grpSpPr>
        <p:sp>
          <p:nvSpPr>
            <p:cNvPr name="Freeform 12" id="12"/>
            <p:cNvSpPr/>
            <p:nvPr/>
          </p:nvSpPr>
          <p:spPr>
            <a:xfrm flipH="false" flipV="false" rot="0">
              <a:off x="0" y="0"/>
              <a:ext cx="1043259" cy="399717"/>
            </a:xfrm>
            <a:custGeom>
              <a:avLst/>
              <a:gdLst/>
              <a:ahLst/>
              <a:cxnLst/>
              <a:rect r="r" b="b" t="t" l="l"/>
              <a:pathLst>
                <a:path h="399717" w="1043259">
                  <a:moveTo>
                    <a:pt x="840059" y="0"/>
                  </a:moveTo>
                  <a:lnTo>
                    <a:pt x="0" y="0"/>
                  </a:lnTo>
                  <a:lnTo>
                    <a:pt x="203200" y="399717"/>
                  </a:lnTo>
                  <a:lnTo>
                    <a:pt x="1043259" y="399717"/>
                  </a:lnTo>
                  <a:lnTo>
                    <a:pt x="840059" y="0"/>
                  </a:lnTo>
                  <a:close/>
                </a:path>
              </a:pathLst>
            </a:custGeom>
            <a:solidFill>
              <a:srgbClr val="17568D"/>
            </a:solidFill>
          </p:spPr>
        </p:sp>
        <p:sp>
          <p:nvSpPr>
            <p:cNvPr name="TextBox 13" id="13"/>
            <p:cNvSpPr txBox="true"/>
            <p:nvPr/>
          </p:nvSpPr>
          <p:spPr>
            <a:xfrm>
              <a:off x="101600" y="-57150"/>
              <a:ext cx="840059" cy="456867"/>
            </a:xfrm>
            <a:prstGeom prst="rect">
              <a:avLst/>
            </a:prstGeom>
          </p:spPr>
          <p:txBody>
            <a:bodyPr anchor="ctr" rtlCol="false" tIns="50800" lIns="50800" bIns="50800" rIns="50800"/>
            <a:lstStyle/>
            <a:p>
              <a:pPr algn="ctr">
                <a:lnSpc>
                  <a:spcPts val="3079"/>
                </a:lnSpc>
              </a:pPr>
            </a:p>
          </p:txBody>
        </p:sp>
      </p:grpSp>
      <p:sp>
        <p:nvSpPr>
          <p:cNvPr name="TextBox 14" id="14"/>
          <p:cNvSpPr txBox="true"/>
          <p:nvPr/>
        </p:nvSpPr>
        <p:spPr>
          <a:xfrm rot="0">
            <a:off x="428545" y="95529"/>
            <a:ext cx="6782044" cy="573405"/>
          </a:xfrm>
          <a:prstGeom prst="rect">
            <a:avLst/>
          </a:prstGeom>
        </p:spPr>
        <p:txBody>
          <a:bodyPr anchor="t" rtlCol="false" tIns="0" lIns="0" bIns="0" rIns="0">
            <a:spAutoFit/>
          </a:bodyPr>
          <a:lstStyle/>
          <a:p>
            <a:pPr algn="l">
              <a:lnSpc>
                <a:spcPts val="4620"/>
              </a:lnSpc>
              <a:spcBef>
                <a:spcPct val="0"/>
              </a:spcBef>
            </a:pPr>
            <a:r>
              <a:rPr lang="en-US" sz="3300">
                <a:solidFill>
                  <a:srgbClr val="FFFFFF"/>
                </a:solidFill>
                <a:latin typeface="Lovelo"/>
              </a:rPr>
              <a:t>DATA landscape</a:t>
            </a:r>
          </a:p>
        </p:txBody>
      </p:sp>
      <p:sp>
        <p:nvSpPr>
          <p:cNvPr name="TextBox 15" id="15"/>
          <p:cNvSpPr txBox="true"/>
          <p:nvPr/>
        </p:nvSpPr>
        <p:spPr>
          <a:xfrm rot="0">
            <a:off x="-88303" y="9821467"/>
            <a:ext cx="3055501" cy="231775"/>
          </a:xfrm>
          <a:prstGeom prst="rect">
            <a:avLst/>
          </a:prstGeom>
        </p:spPr>
        <p:txBody>
          <a:bodyPr anchor="t" rtlCol="false" tIns="0" lIns="0" bIns="0" rIns="0">
            <a:spAutoFit/>
          </a:bodyPr>
          <a:lstStyle/>
          <a:p>
            <a:pPr algn="ctr">
              <a:lnSpc>
                <a:spcPts val="1700"/>
              </a:lnSpc>
            </a:pPr>
            <a:r>
              <a:rPr lang="en-US" sz="2000">
                <a:solidFill>
                  <a:srgbClr val="FFFFFF">
                    <a:alpha val="64706"/>
                  </a:srgbClr>
                </a:solidFill>
                <a:latin typeface="Montserrat Bold"/>
              </a:rPr>
              <a:t>Problem Statement</a:t>
            </a:r>
          </a:p>
        </p:txBody>
      </p:sp>
      <p:sp>
        <p:nvSpPr>
          <p:cNvPr name="TextBox 16" id="16"/>
          <p:cNvSpPr txBox="true"/>
          <p:nvPr/>
        </p:nvSpPr>
        <p:spPr>
          <a:xfrm rot="0">
            <a:off x="6148838" y="9700307"/>
            <a:ext cx="1954054" cy="485140"/>
          </a:xfrm>
          <a:prstGeom prst="rect">
            <a:avLst/>
          </a:prstGeom>
        </p:spPr>
        <p:txBody>
          <a:bodyPr anchor="t" rtlCol="false" tIns="0" lIns="0" bIns="0" rIns="0">
            <a:spAutoFit/>
          </a:bodyPr>
          <a:lstStyle/>
          <a:p>
            <a:pPr algn="ctr">
              <a:lnSpc>
                <a:spcPts val="1880"/>
              </a:lnSpc>
            </a:pPr>
            <a:r>
              <a:rPr lang="en-US" sz="2000">
                <a:solidFill>
                  <a:srgbClr val="FFFFFF">
                    <a:alpha val="64706"/>
                  </a:srgbClr>
                </a:solidFill>
                <a:latin typeface="Montserrat Bold"/>
              </a:rPr>
              <a:t>Data Preprocessing</a:t>
            </a:r>
          </a:p>
        </p:txBody>
      </p:sp>
      <p:sp>
        <p:nvSpPr>
          <p:cNvPr name="TextBox 17" id="17"/>
          <p:cNvSpPr txBox="true"/>
          <p:nvPr/>
        </p:nvSpPr>
        <p:spPr>
          <a:xfrm rot="0">
            <a:off x="8229858" y="9700307"/>
            <a:ext cx="2101266" cy="485140"/>
          </a:xfrm>
          <a:prstGeom prst="rect">
            <a:avLst/>
          </a:prstGeom>
        </p:spPr>
        <p:txBody>
          <a:bodyPr anchor="t" rtlCol="false" tIns="0" lIns="0" bIns="0" rIns="0">
            <a:spAutoFit/>
          </a:bodyPr>
          <a:lstStyle/>
          <a:p>
            <a:pPr algn="ctr">
              <a:lnSpc>
                <a:spcPts val="1880"/>
              </a:lnSpc>
            </a:pPr>
            <a:r>
              <a:rPr lang="en-US" sz="2000">
                <a:solidFill>
                  <a:srgbClr val="FFFFFF">
                    <a:alpha val="64706"/>
                  </a:srgbClr>
                </a:solidFill>
                <a:latin typeface="Montserrat Bold"/>
              </a:rPr>
              <a:t>Data Visualization</a:t>
            </a:r>
          </a:p>
        </p:txBody>
      </p:sp>
      <p:sp>
        <p:nvSpPr>
          <p:cNvPr name="TextBox 18" id="18"/>
          <p:cNvSpPr txBox="true"/>
          <p:nvPr/>
        </p:nvSpPr>
        <p:spPr>
          <a:xfrm rot="0">
            <a:off x="10024193" y="9549178"/>
            <a:ext cx="2269808" cy="692150"/>
          </a:xfrm>
          <a:prstGeom prst="rect">
            <a:avLst/>
          </a:prstGeom>
        </p:spPr>
        <p:txBody>
          <a:bodyPr anchor="t" rtlCol="false" tIns="0" lIns="0" bIns="0" rIns="0">
            <a:spAutoFit/>
          </a:bodyPr>
          <a:lstStyle/>
          <a:p>
            <a:pPr algn="ctr">
              <a:lnSpc>
                <a:spcPts val="2800"/>
              </a:lnSpc>
              <a:spcBef>
                <a:spcPct val="0"/>
              </a:spcBef>
            </a:pPr>
            <a:r>
              <a:rPr lang="en-US" sz="2000">
                <a:solidFill>
                  <a:srgbClr val="FFFFFF">
                    <a:alpha val="64706"/>
                  </a:srgbClr>
                </a:solidFill>
                <a:latin typeface="Montserrat Bold"/>
              </a:rPr>
              <a:t>Base Model Selection</a:t>
            </a:r>
          </a:p>
        </p:txBody>
      </p:sp>
      <p:sp>
        <p:nvSpPr>
          <p:cNvPr name="TextBox 19" id="19"/>
          <p:cNvSpPr txBox="true"/>
          <p:nvPr/>
        </p:nvSpPr>
        <p:spPr>
          <a:xfrm rot="0">
            <a:off x="14448505" y="9571912"/>
            <a:ext cx="1498759" cy="692150"/>
          </a:xfrm>
          <a:prstGeom prst="rect">
            <a:avLst/>
          </a:prstGeom>
        </p:spPr>
        <p:txBody>
          <a:bodyPr anchor="t" rtlCol="false" tIns="0" lIns="0" bIns="0" rIns="0">
            <a:spAutoFit/>
          </a:bodyPr>
          <a:lstStyle/>
          <a:p>
            <a:pPr algn="ctr">
              <a:lnSpc>
                <a:spcPts val="2800"/>
              </a:lnSpc>
              <a:spcBef>
                <a:spcPct val="0"/>
              </a:spcBef>
            </a:pPr>
            <a:r>
              <a:rPr lang="en-US" sz="2000">
                <a:solidFill>
                  <a:srgbClr val="FFFFFF">
                    <a:alpha val="64706"/>
                  </a:srgbClr>
                </a:solidFill>
                <a:latin typeface="Montserrat Bold"/>
              </a:rPr>
              <a:t>SHAP Values</a:t>
            </a:r>
          </a:p>
        </p:txBody>
      </p:sp>
      <p:sp>
        <p:nvSpPr>
          <p:cNvPr name="TextBox 20" id="20"/>
          <p:cNvSpPr txBox="true"/>
          <p:nvPr/>
        </p:nvSpPr>
        <p:spPr>
          <a:xfrm rot="0">
            <a:off x="15378921" y="9725390"/>
            <a:ext cx="2560915" cy="339725"/>
          </a:xfrm>
          <a:prstGeom prst="rect">
            <a:avLst/>
          </a:prstGeom>
        </p:spPr>
        <p:txBody>
          <a:bodyPr anchor="t" rtlCol="false" tIns="0" lIns="0" bIns="0" rIns="0">
            <a:spAutoFit/>
          </a:bodyPr>
          <a:lstStyle/>
          <a:p>
            <a:pPr algn="ctr">
              <a:lnSpc>
                <a:spcPts val="2800"/>
              </a:lnSpc>
              <a:spcBef>
                <a:spcPct val="0"/>
              </a:spcBef>
            </a:pPr>
            <a:r>
              <a:rPr lang="en-US" sz="2000">
                <a:solidFill>
                  <a:srgbClr val="FFFFFF">
                    <a:alpha val="64706"/>
                  </a:srgbClr>
                </a:solidFill>
                <a:latin typeface="Montserrat Bold"/>
              </a:rPr>
              <a:t>Inferences</a:t>
            </a:r>
          </a:p>
        </p:txBody>
      </p:sp>
      <p:sp>
        <p:nvSpPr>
          <p:cNvPr name="TextBox 21" id="21"/>
          <p:cNvSpPr txBox="true"/>
          <p:nvPr/>
        </p:nvSpPr>
        <p:spPr>
          <a:xfrm rot="0">
            <a:off x="2876034" y="9686847"/>
            <a:ext cx="2962321" cy="396240"/>
          </a:xfrm>
          <a:prstGeom prst="rect">
            <a:avLst/>
          </a:prstGeom>
        </p:spPr>
        <p:txBody>
          <a:bodyPr anchor="t" rtlCol="false" tIns="0" lIns="0" bIns="0" rIns="0">
            <a:spAutoFit/>
          </a:bodyPr>
          <a:lstStyle/>
          <a:p>
            <a:pPr algn="ctr">
              <a:lnSpc>
                <a:spcPts val="3359"/>
              </a:lnSpc>
              <a:spcBef>
                <a:spcPct val="0"/>
              </a:spcBef>
            </a:pPr>
            <a:r>
              <a:rPr lang="en-US" sz="2400">
                <a:solidFill>
                  <a:srgbClr val="FFFFFF"/>
                </a:solidFill>
                <a:latin typeface="Montserrat Bold"/>
              </a:rPr>
              <a:t>Data Landscape</a:t>
            </a:r>
          </a:p>
        </p:txBody>
      </p:sp>
      <p:grpSp>
        <p:nvGrpSpPr>
          <p:cNvPr name="Group 22" id="22"/>
          <p:cNvGrpSpPr/>
          <p:nvPr/>
        </p:nvGrpSpPr>
        <p:grpSpPr>
          <a:xfrm rot="0">
            <a:off x="4878267" y="3409377"/>
            <a:ext cx="8435334" cy="1166279"/>
            <a:chOff x="0" y="0"/>
            <a:chExt cx="2769995" cy="382983"/>
          </a:xfrm>
        </p:grpSpPr>
        <p:sp>
          <p:nvSpPr>
            <p:cNvPr name="Freeform 23" id="23"/>
            <p:cNvSpPr/>
            <p:nvPr/>
          </p:nvSpPr>
          <p:spPr>
            <a:xfrm flipH="false" flipV="false" rot="0">
              <a:off x="4754" y="0"/>
              <a:ext cx="2760486" cy="382983"/>
            </a:xfrm>
            <a:custGeom>
              <a:avLst/>
              <a:gdLst/>
              <a:ahLst/>
              <a:cxnLst/>
              <a:rect r="r" b="b" t="t" l="l"/>
              <a:pathLst>
                <a:path h="382983" w="2760486">
                  <a:moveTo>
                    <a:pt x="2551027" y="0"/>
                  </a:moveTo>
                  <a:lnTo>
                    <a:pt x="209460" y="0"/>
                  </a:lnTo>
                  <a:cubicBezTo>
                    <a:pt x="202386" y="0"/>
                    <a:pt x="195579" y="2702"/>
                    <a:pt x="190431" y="7553"/>
                  </a:cubicBezTo>
                  <a:lnTo>
                    <a:pt x="3261" y="183938"/>
                  </a:lnTo>
                  <a:cubicBezTo>
                    <a:pt x="1180" y="185899"/>
                    <a:pt x="0" y="188632"/>
                    <a:pt x="0" y="191491"/>
                  </a:cubicBezTo>
                  <a:cubicBezTo>
                    <a:pt x="0" y="194351"/>
                    <a:pt x="1180" y="197084"/>
                    <a:pt x="3261" y="199045"/>
                  </a:cubicBezTo>
                  <a:lnTo>
                    <a:pt x="190431" y="375429"/>
                  </a:lnTo>
                  <a:cubicBezTo>
                    <a:pt x="195579" y="380281"/>
                    <a:pt x="202386" y="382983"/>
                    <a:pt x="209460" y="382983"/>
                  </a:cubicBezTo>
                  <a:lnTo>
                    <a:pt x="2551027" y="382983"/>
                  </a:lnTo>
                  <a:cubicBezTo>
                    <a:pt x="2558101" y="382983"/>
                    <a:pt x="2564908" y="380281"/>
                    <a:pt x="2570056" y="375429"/>
                  </a:cubicBezTo>
                  <a:lnTo>
                    <a:pt x="2757226" y="199045"/>
                  </a:lnTo>
                  <a:cubicBezTo>
                    <a:pt x="2759307" y="197084"/>
                    <a:pt x="2760486" y="194351"/>
                    <a:pt x="2760486" y="191491"/>
                  </a:cubicBezTo>
                  <a:cubicBezTo>
                    <a:pt x="2760486" y="188632"/>
                    <a:pt x="2759307" y="185899"/>
                    <a:pt x="2757226" y="183938"/>
                  </a:cubicBezTo>
                  <a:lnTo>
                    <a:pt x="2570056" y="7553"/>
                  </a:lnTo>
                  <a:cubicBezTo>
                    <a:pt x="2564908" y="2702"/>
                    <a:pt x="2558101" y="0"/>
                    <a:pt x="2551027" y="0"/>
                  </a:cubicBezTo>
                  <a:close/>
                </a:path>
              </a:pathLst>
            </a:custGeom>
            <a:solidFill>
              <a:srgbClr val="38B6FF"/>
            </a:solidFill>
            <a:ln w="38100" cap="sq">
              <a:solidFill>
                <a:srgbClr val="1760C4"/>
              </a:solidFill>
              <a:prstDash val="solid"/>
              <a:miter/>
            </a:ln>
          </p:spPr>
        </p:sp>
        <p:sp>
          <p:nvSpPr>
            <p:cNvPr name="TextBox 24" id="24"/>
            <p:cNvSpPr txBox="true"/>
            <p:nvPr/>
          </p:nvSpPr>
          <p:spPr>
            <a:xfrm>
              <a:off x="152400" y="-47625"/>
              <a:ext cx="2465195" cy="430608"/>
            </a:xfrm>
            <a:prstGeom prst="rect">
              <a:avLst/>
            </a:prstGeom>
          </p:spPr>
          <p:txBody>
            <a:bodyPr anchor="ctr" rtlCol="false" tIns="50800" lIns="50800" bIns="50800" rIns="50800"/>
            <a:lstStyle/>
            <a:p>
              <a:pPr algn="ctr">
                <a:lnSpc>
                  <a:spcPts val="3639"/>
                </a:lnSpc>
              </a:pPr>
              <a:r>
                <a:rPr lang="en-US" sz="2599">
                  <a:solidFill>
                    <a:srgbClr val="000000"/>
                  </a:solidFill>
                  <a:latin typeface="Montserrat Bold"/>
                </a:rPr>
                <a:t>Critical casting Diameter (Dmax)</a:t>
              </a:r>
            </a:p>
          </p:txBody>
        </p:sp>
      </p:grpSp>
      <p:grpSp>
        <p:nvGrpSpPr>
          <p:cNvPr name="Group 25" id="25"/>
          <p:cNvGrpSpPr/>
          <p:nvPr/>
        </p:nvGrpSpPr>
        <p:grpSpPr>
          <a:xfrm rot="0">
            <a:off x="363947" y="5604027"/>
            <a:ext cx="3121919" cy="1404836"/>
            <a:chOff x="0" y="0"/>
            <a:chExt cx="732168" cy="329469"/>
          </a:xfrm>
        </p:grpSpPr>
        <p:sp>
          <p:nvSpPr>
            <p:cNvPr name="Freeform 26" id="26"/>
            <p:cNvSpPr/>
            <p:nvPr/>
          </p:nvSpPr>
          <p:spPr>
            <a:xfrm flipH="false" flipV="false" rot="0">
              <a:off x="0" y="0"/>
              <a:ext cx="732168" cy="329469"/>
            </a:xfrm>
            <a:custGeom>
              <a:avLst/>
              <a:gdLst/>
              <a:ahLst/>
              <a:cxnLst/>
              <a:rect r="r" b="b" t="t" l="l"/>
              <a:pathLst>
                <a:path h="329469" w="732168">
                  <a:moveTo>
                    <a:pt x="61996" y="0"/>
                  </a:moveTo>
                  <a:lnTo>
                    <a:pt x="670172" y="0"/>
                  </a:lnTo>
                  <a:cubicBezTo>
                    <a:pt x="704411" y="0"/>
                    <a:pt x="732168" y="27757"/>
                    <a:pt x="732168" y="61996"/>
                  </a:cubicBezTo>
                  <a:lnTo>
                    <a:pt x="732168" y="267473"/>
                  </a:lnTo>
                  <a:cubicBezTo>
                    <a:pt x="732168" y="301712"/>
                    <a:pt x="704411" y="329469"/>
                    <a:pt x="670172" y="329469"/>
                  </a:cubicBezTo>
                  <a:lnTo>
                    <a:pt x="61996" y="329469"/>
                  </a:lnTo>
                  <a:cubicBezTo>
                    <a:pt x="27757" y="329469"/>
                    <a:pt x="0" y="301712"/>
                    <a:pt x="0" y="267473"/>
                  </a:cubicBezTo>
                  <a:lnTo>
                    <a:pt x="0" y="61996"/>
                  </a:lnTo>
                  <a:cubicBezTo>
                    <a:pt x="0" y="27757"/>
                    <a:pt x="27757" y="0"/>
                    <a:pt x="61996" y="0"/>
                  </a:cubicBezTo>
                  <a:close/>
                </a:path>
              </a:pathLst>
            </a:custGeom>
            <a:solidFill>
              <a:srgbClr val="96EFFF"/>
            </a:solidFill>
            <a:ln w="38100" cap="rnd">
              <a:solidFill>
                <a:srgbClr val="1760C4"/>
              </a:solidFill>
              <a:prstDash val="solid"/>
              <a:round/>
            </a:ln>
          </p:spPr>
        </p:sp>
        <p:sp>
          <p:nvSpPr>
            <p:cNvPr name="TextBox 27" id="27"/>
            <p:cNvSpPr txBox="true"/>
            <p:nvPr/>
          </p:nvSpPr>
          <p:spPr>
            <a:xfrm>
              <a:off x="0" y="-47625"/>
              <a:ext cx="732168" cy="377094"/>
            </a:xfrm>
            <a:prstGeom prst="rect">
              <a:avLst/>
            </a:prstGeom>
          </p:spPr>
          <p:txBody>
            <a:bodyPr anchor="ctr" rtlCol="false" tIns="50800" lIns="50800" bIns="50800" rIns="50800"/>
            <a:lstStyle/>
            <a:p>
              <a:pPr algn="ctr">
                <a:lnSpc>
                  <a:spcPts val="3219"/>
                </a:lnSpc>
              </a:pPr>
              <a:r>
                <a:rPr lang="en-US" sz="2299">
                  <a:solidFill>
                    <a:srgbClr val="000000"/>
                  </a:solidFill>
                  <a:latin typeface="Montserrat Bold"/>
                </a:rPr>
                <a:t>Total electronegativity (TEN)</a:t>
              </a:r>
            </a:p>
          </p:txBody>
        </p:sp>
      </p:grpSp>
      <p:grpSp>
        <p:nvGrpSpPr>
          <p:cNvPr name="Group 28" id="28"/>
          <p:cNvGrpSpPr/>
          <p:nvPr/>
        </p:nvGrpSpPr>
        <p:grpSpPr>
          <a:xfrm rot="0">
            <a:off x="4878267" y="5604027"/>
            <a:ext cx="3590786" cy="1045159"/>
            <a:chOff x="0" y="0"/>
            <a:chExt cx="847779" cy="246760"/>
          </a:xfrm>
        </p:grpSpPr>
        <p:sp>
          <p:nvSpPr>
            <p:cNvPr name="Freeform 29" id="29"/>
            <p:cNvSpPr/>
            <p:nvPr/>
          </p:nvSpPr>
          <p:spPr>
            <a:xfrm flipH="false" flipV="false" rot="0">
              <a:off x="0" y="0"/>
              <a:ext cx="847779" cy="246760"/>
            </a:xfrm>
            <a:custGeom>
              <a:avLst/>
              <a:gdLst/>
              <a:ahLst/>
              <a:cxnLst/>
              <a:rect r="r" b="b" t="t" l="l"/>
              <a:pathLst>
                <a:path h="246760" w="847779">
                  <a:moveTo>
                    <a:pt x="51745" y="0"/>
                  </a:moveTo>
                  <a:lnTo>
                    <a:pt x="796034" y="0"/>
                  </a:lnTo>
                  <a:cubicBezTo>
                    <a:pt x="809758" y="0"/>
                    <a:pt x="822919" y="5452"/>
                    <a:pt x="832623" y="15156"/>
                  </a:cubicBezTo>
                  <a:cubicBezTo>
                    <a:pt x="842328" y="24860"/>
                    <a:pt x="847779" y="38022"/>
                    <a:pt x="847779" y="51745"/>
                  </a:cubicBezTo>
                  <a:lnTo>
                    <a:pt x="847779" y="195015"/>
                  </a:lnTo>
                  <a:cubicBezTo>
                    <a:pt x="847779" y="223593"/>
                    <a:pt x="824612" y="246760"/>
                    <a:pt x="796034" y="246760"/>
                  </a:cubicBezTo>
                  <a:lnTo>
                    <a:pt x="51745" y="246760"/>
                  </a:lnTo>
                  <a:cubicBezTo>
                    <a:pt x="38022" y="246760"/>
                    <a:pt x="24860" y="241309"/>
                    <a:pt x="15156" y="231605"/>
                  </a:cubicBezTo>
                  <a:cubicBezTo>
                    <a:pt x="5452" y="221901"/>
                    <a:pt x="0" y="208739"/>
                    <a:pt x="0" y="195015"/>
                  </a:cubicBezTo>
                  <a:lnTo>
                    <a:pt x="0" y="51745"/>
                  </a:lnTo>
                  <a:cubicBezTo>
                    <a:pt x="0" y="38022"/>
                    <a:pt x="5452" y="24860"/>
                    <a:pt x="15156" y="15156"/>
                  </a:cubicBezTo>
                  <a:cubicBezTo>
                    <a:pt x="24860" y="5452"/>
                    <a:pt x="38022" y="0"/>
                    <a:pt x="51745" y="0"/>
                  </a:cubicBezTo>
                  <a:close/>
                </a:path>
              </a:pathLst>
            </a:custGeom>
            <a:solidFill>
              <a:srgbClr val="96EFFF"/>
            </a:solidFill>
            <a:ln w="38100" cap="rnd">
              <a:solidFill>
                <a:srgbClr val="1760C4"/>
              </a:solidFill>
              <a:prstDash val="solid"/>
              <a:round/>
            </a:ln>
          </p:spPr>
        </p:sp>
        <p:sp>
          <p:nvSpPr>
            <p:cNvPr name="TextBox 30" id="30"/>
            <p:cNvSpPr txBox="true"/>
            <p:nvPr/>
          </p:nvSpPr>
          <p:spPr>
            <a:xfrm>
              <a:off x="0" y="-38100"/>
              <a:ext cx="847779" cy="284860"/>
            </a:xfrm>
            <a:prstGeom prst="rect">
              <a:avLst/>
            </a:prstGeom>
          </p:spPr>
          <p:txBody>
            <a:bodyPr anchor="ctr" rtlCol="false" tIns="50800" lIns="50800" bIns="50800" rIns="50800"/>
            <a:lstStyle/>
            <a:p>
              <a:pPr algn="ctr">
                <a:lnSpc>
                  <a:spcPts val="3359"/>
                </a:lnSpc>
              </a:pPr>
              <a:r>
                <a:rPr lang="en-US" sz="2399">
                  <a:solidFill>
                    <a:srgbClr val="000000"/>
                  </a:solidFill>
                  <a:latin typeface="Montserrat Bold"/>
                </a:rPr>
                <a:t>Average Atomic Volume (VA)</a:t>
              </a:r>
            </a:p>
          </p:txBody>
        </p:sp>
      </p:grpSp>
      <p:grpSp>
        <p:nvGrpSpPr>
          <p:cNvPr name="Group 31" id="31"/>
          <p:cNvGrpSpPr/>
          <p:nvPr/>
        </p:nvGrpSpPr>
        <p:grpSpPr>
          <a:xfrm rot="0">
            <a:off x="1829483" y="4968598"/>
            <a:ext cx="161327" cy="130032"/>
            <a:chOff x="0" y="0"/>
            <a:chExt cx="42489" cy="34247"/>
          </a:xfrm>
        </p:grpSpPr>
        <p:sp>
          <p:nvSpPr>
            <p:cNvPr name="Freeform 32" id="32"/>
            <p:cNvSpPr/>
            <p:nvPr/>
          </p:nvSpPr>
          <p:spPr>
            <a:xfrm flipH="false" flipV="false" rot="0">
              <a:off x="0" y="0"/>
              <a:ext cx="42489" cy="34247"/>
            </a:xfrm>
            <a:custGeom>
              <a:avLst/>
              <a:gdLst/>
              <a:ahLst/>
              <a:cxnLst/>
              <a:rect r="r" b="b" t="t" l="l"/>
              <a:pathLst>
                <a:path h="34247" w="42489">
                  <a:moveTo>
                    <a:pt x="0" y="0"/>
                  </a:moveTo>
                  <a:lnTo>
                    <a:pt x="42489" y="0"/>
                  </a:lnTo>
                  <a:lnTo>
                    <a:pt x="42489" y="34247"/>
                  </a:lnTo>
                  <a:lnTo>
                    <a:pt x="0" y="34247"/>
                  </a:lnTo>
                  <a:close/>
                </a:path>
              </a:pathLst>
            </a:custGeom>
            <a:solidFill>
              <a:srgbClr val="17568D"/>
            </a:solidFill>
          </p:spPr>
        </p:sp>
        <p:sp>
          <p:nvSpPr>
            <p:cNvPr name="TextBox 33" id="33"/>
            <p:cNvSpPr txBox="true"/>
            <p:nvPr/>
          </p:nvSpPr>
          <p:spPr>
            <a:xfrm>
              <a:off x="0" y="-38100"/>
              <a:ext cx="42489" cy="72347"/>
            </a:xfrm>
            <a:prstGeom prst="rect">
              <a:avLst/>
            </a:prstGeom>
          </p:spPr>
          <p:txBody>
            <a:bodyPr anchor="ctr" rtlCol="false" tIns="50800" lIns="50800" bIns="50800" rIns="50800"/>
            <a:lstStyle/>
            <a:p>
              <a:pPr algn="ctr">
                <a:lnSpc>
                  <a:spcPts val="2800"/>
                </a:lnSpc>
              </a:pPr>
            </a:p>
          </p:txBody>
        </p:sp>
      </p:grpSp>
      <p:sp>
        <p:nvSpPr>
          <p:cNvPr name="AutoShape 34" id="34"/>
          <p:cNvSpPr/>
          <p:nvPr/>
        </p:nvSpPr>
        <p:spPr>
          <a:xfrm flipH="true" flipV="true">
            <a:off x="1911829" y="5098631"/>
            <a:ext cx="13078" cy="505396"/>
          </a:xfrm>
          <a:prstGeom prst="line">
            <a:avLst/>
          </a:prstGeom>
          <a:ln cap="flat" w="38100">
            <a:solidFill>
              <a:srgbClr val="000000"/>
            </a:solidFill>
            <a:prstDash val="solid"/>
            <a:headEnd type="none" len="sm" w="sm"/>
            <a:tailEnd type="none" len="sm" w="sm"/>
          </a:ln>
        </p:spPr>
      </p:sp>
      <p:sp>
        <p:nvSpPr>
          <p:cNvPr name="AutoShape 35" id="35"/>
          <p:cNvSpPr/>
          <p:nvPr/>
        </p:nvSpPr>
        <p:spPr>
          <a:xfrm>
            <a:off x="1990810" y="5034118"/>
            <a:ext cx="6828481" cy="42608"/>
          </a:xfrm>
          <a:prstGeom prst="line">
            <a:avLst/>
          </a:prstGeom>
          <a:ln cap="flat" w="38100">
            <a:solidFill>
              <a:srgbClr val="000000"/>
            </a:solidFill>
            <a:prstDash val="solid"/>
            <a:headEnd type="none" len="sm" w="sm"/>
            <a:tailEnd type="none" len="sm" w="sm"/>
          </a:ln>
        </p:spPr>
      </p:sp>
      <p:grpSp>
        <p:nvGrpSpPr>
          <p:cNvPr name="Group 36" id="36"/>
          <p:cNvGrpSpPr/>
          <p:nvPr/>
        </p:nvGrpSpPr>
        <p:grpSpPr>
          <a:xfrm rot="0">
            <a:off x="6602529" y="4990701"/>
            <a:ext cx="132916" cy="130032"/>
            <a:chOff x="0" y="0"/>
            <a:chExt cx="35007" cy="34247"/>
          </a:xfrm>
        </p:grpSpPr>
        <p:sp>
          <p:nvSpPr>
            <p:cNvPr name="Freeform 37" id="37"/>
            <p:cNvSpPr/>
            <p:nvPr/>
          </p:nvSpPr>
          <p:spPr>
            <a:xfrm flipH="false" flipV="false" rot="0">
              <a:off x="0" y="0"/>
              <a:ext cx="35007" cy="34247"/>
            </a:xfrm>
            <a:custGeom>
              <a:avLst/>
              <a:gdLst/>
              <a:ahLst/>
              <a:cxnLst/>
              <a:rect r="r" b="b" t="t" l="l"/>
              <a:pathLst>
                <a:path h="34247" w="35007">
                  <a:moveTo>
                    <a:pt x="0" y="0"/>
                  </a:moveTo>
                  <a:lnTo>
                    <a:pt x="35007" y="0"/>
                  </a:lnTo>
                  <a:lnTo>
                    <a:pt x="35007" y="34247"/>
                  </a:lnTo>
                  <a:lnTo>
                    <a:pt x="0" y="34247"/>
                  </a:lnTo>
                  <a:close/>
                </a:path>
              </a:pathLst>
            </a:custGeom>
            <a:solidFill>
              <a:srgbClr val="17568D"/>
            </a:solidFill>
          </p:spPr>
        </p:sp>
        <p:sp>
          <p:nvSpPr>
            <p:cNvPr name="TextBox 38" id="38"/>
            <p:cNvSpPr txBox="true"/>
            <p:nvPr/>
          </p:nvSpPr>
          <p:spPr>
            <a:xfrm>
              <a:off x="0" y="-38100"/>
              <a:ext cx="35007" cy="72347"/>
            </a:xfrm>
            <a:prstGeom prst="rect">
              <a:avLst/>
            </a:prstGeom>
          </p:spPr>
          <p:txBody>
            <a:bodyPr anchor="ctr" rtlCol="false" tIns="50800" lIns="50800" bIns="50800" rIns="50800"/>
            <a:lstStyle/>
            <a:p>
              <a:pPr algn="ctr">
                <a:lnSpc>
                  <a:spcPts val="2800"/>
                </a:lnSpc>
              </a:pPr>
            </a:p>
          </p:txBody>
        </p:sp>
      </p:grpSp>
      <p:sp>
        <p:nvSpPr>
          <p:cNvPr name="AutoShape 39" id="39"/>
          <p:cNvSpPr/>
          <p:nvPr/>
        </p:nvSpPr>
        <p:spPr>
          <a:xfrm>
            <a:off x="1829483" y="5033615"/>
            <a:ext cx="14320294" cy="118769"/>
          </a:xfrm>
          <a:prstGeom prst="line">
            <a:avLst/>
          </a:prstGeom>
          <a:ln cap="flat" w="38100">
            <a:solidFill>
              <a:srgbClr val="000000"/>
            </a:solidFill>
            <a:prstDash val="solid"/>
            <a:headEnd type="none" len="sm" w="sm"/>
            <a:tailEnd type="none" len="sm" w="sm"/>
          </a:ln>
        </p:spPr>
      </p:sp>
      <p:sp>
        <p:nvSpPr>
          <p:cNvPr name="AutoShape 40" id="40"/>
          <p:cNvSpPr/>
          <p:nvPr/>
        </p:nvSpPr>
        <p:spPr>
          <a:xfrm>
            <a:off x="6669541" y="5120733"/>
            <a:ext cx="4118" cy="483294"/>
          </a:xfrm>
          <a:prstGeom prst="line">
            <a:avLst/>
          </a:prstGeom>
          <a:ln cap="flat" w="38100">
            <a:solidFill>
              <a:srgbClr val="000000"/>
            </a:solidFill>
            <a:prstDash val="solid"/>
            <a:headEnd type="none" len="sm" w="sm"/>
            <a:tailEnd type="none" len="sm" w="sm"/>
          </a:ln>
        </p:spPr>
      </p:sp>
      <p:grpSp>
        <p:nvGrpSpPr>
          <p:cNvPr name="Group 41" id="41"/>
          <p:cNvGrpSpPr/>
          <p:nvPr/>
        </p:nvGrpSpPr>
        <p:grpSpPr>
          <a:xfrm rot="0">
            <a:off x="8990983" y="5033615"/>
            <a:ext cx="132916" cy="130032"/>
            <a:chOff x="0" y="0"/>
            <a:chExt cx="35007" cy="34247"/>
          </a:xfrm>
        </p:grpSpPr>
        <p:sp>
          <p:nvSpPr>
            <p:cNvPr name="Freeform 42" id="42"/>
            <p:cNvSpPr/>
            <p:nvPr/>
          </p:nvSpPr>
          <p:spPr>
            <a:xfrm flipH="false" flipV="false" rot="0">
              <a:off x="0" y="0"/>
              <a:ext cx="35007" cy="34247"/>
            </a:xfrm>
            <a:custGeom>
              <a:avLst/>
              <a:gdLst/>
              <a:ahLst/>
              <a:cxnLst/>
              <a:rect r="r" b="b" t="t" l="l"/>
              <a:pathLst>
                <a:path h="34247" w="35007">
                  <a:moveTo>
                    <a:pt x="0" y="0"/>
                  </a:moveTo>
                  <a:lnTo>
                    <a:pt x="35007" y="0"/>
                  </a:lnTo>
                  <a:lnTo>
                    <a:pt x="35007" y="34247"/>
                  </a:lnTo>
                  <a:lnTo>
                    <a:pt x="0" y="34247"/>
                  </a:lnTo>
                  <a:close/>
                </a:path>
              </a:pathLst>
            </a:custGeom>
            <a:solidFill>
              <a:srgbClr val="17568D"/>
            </a:solidFill>
          </p:spPr>
        </p:sp>
        <p:sp>
          <p:nvSpPr>
            <p:cNvPr name="TextBox 43" id="43"/>
            <p:cNvSpPr txBox="true"/>
            <p:nvPr/>
          </p:nvSpPr>
          <p:spPr>
            <a:xfrm>
              <a:off x="0" y="-38100"/>
              <a:ext cx="35007" cy="72347"/>
            </a:xfrm>
            <a:prstGeom prst="rect">
              <a:avLst/>
            </a:prstGeom>
          </p:spPr>
          <p:txBody>
            <a:bodyPr anchor="ctr" rtlCol="false" tIns="50800" lIns="50800" bIns="50800" rIns="50800"/>
            <a:lstStyle/>
            <a:p>
              <a:pPr algn="ctr">
                <a:lnSpc>
                  <a:spcPts val="2800"/>
                </a:lnSpc>
              </a:pPr>
            </a:p>
          </p:txBody>
        </p:sp>
      </p:grpSp>
      <p:sp>
        <p:nvSpPr>
          <p:cNvPr name="AutoShape 44" id="44"/>
          <p:cNvSpPr/>
          <p:nvPr/>
        </p:nvSpPr>
        <p:spPr>
          <a:xfrm flipV="true">
            <a:off x="9058591" y="4575656"/>
            <a:ext cx="0" cy="580617"/>
          </a:xfrm>
          <a:prstGeom prst="line">
            <a:avLst/>
          </a:prstGeom>
          <a:ln cap="flat" w="38100">
            <a:solidFill>
              <a:srgbClr val="000000"/>
            </a:solidFill>
            <a:prstDash val="solid"/>
            <a:headEnd type="none" len="sm" w="sm"/>
            <a:tailEnd type="none" len="sm" w="sm"/>
          </a:ln>
        </p:spPr>
      </p:sp>
      <p:grpSp>
        <p:nvGrpSpPr>
          <p:cNvPr name="Group 45" id="45"/>
          <p:cNvGrpSpPr/>
          <p:nvPr/>
        </p:nvGrpSpPr>
        <p:grpSpPr>
          <a:xfrm rot="0">
            <a:off x="11062808" y="5033615"/>
            <a:ext cx="132916" cy="130032"/>
            <a:chOff x="0" y="0"/>
            <a:chExt cx="35007" cy="34247"/>
          </a:xfrm>
        </p:grpSpPr>
        <p:sp>
          <p:nvSpPr>
            <p:cNvPr name="Freeform 46" id="46"/>
            <p:cNvSpPr/>
            <p:nvPr/>
          </p:nvSpPr>
          <p:spPr>
            <a:xfrm flipH="false" flipV="false" rot="0">
              <a:off x="0" y="0"/>
              <a:ext cx="35007" cy="34247"/>
            </a:xfrm>
            <a:custGeom>
              <a:avLst/>
              <a:gdLst/>
              <a:ahLst/>
              <a:cxnLst/>
              <a:rect r="r" b="b" t="t" l="l"/>
              <a:pathLst>
                <a:path h="34247" w="35007">
                  <a:moveTo>
                    <a:pt x="0" y="0"/>
                  </a:moveTo>
                  <a:lnTo>
                    <a:pt x="35007" y="0"/>
                  </a:lnTo>
                  <a:lnTo>
                    <a:pt x="35007" y="34247"/>
                  </a:lnTo>
                  <a:lnTo>
                    <a:pt x="0" y="34247"/>
                  </a:lnTo>
                  <a:close/>
                </a:path>
              </a:pathLst>
            </a:custGeom>
            <a:solidFill>
              <a:srgbClr val="17568D"/>
            </a:solidFill>
          </p:spPr>
        </p:sp>
        <p:sp>
          <p:nvSpPr>
            <p:cNvPr name="TextBox 47" id="47"/>
            <p:cNvSpPr txBox="true"/>
            <p:nvPr/>
          </p:nvSpPr>
          <p:spPr>
            <a:xfrm>
              <a:off x="0" y="-38100"/>
              <a:ext cx="35007" cy="72347"/>
            </a:xfrm>
            <a:prstGeom prst="rect">
              <a:avLst/>
            </a:prstGeom>
          </p:spPr>
          <p:txBody>
            <a:bodyPr anchor="ctr" rtlCol="false" tIns="50800" lIns="50800" bIns="50800" rIns="50800"/>
            <a:lstStyle/>
            <a:p>
              <a:pPr algn="ctr">
                <a:lnSpc>
                  <a:spcPts val="2800"/>
                </a:lnSpc>
              </a:pPr>
            </a:p>
          </p:txBody>
        </p:sp>
      </p:grpSp>
      <p:grpSp>
        <p:nvGrpSpPr>
          <p:cNvPr name="Group 48" id="48"/>
          <p:cNvGrpSpPr/>
          <p:nvPr/>
        </p:nvGrpSpPr>
        <p:grpSpPr>
          <a:xfrm rot="0">
            <a:off x="2346224" y="7389044"/>
            <a:ext cx="4203312" cy="1045159"/>
            <a:chOff x="0" y="0"/>
            <a:chExt cx="992396" cy="246760"/>
          </a:xfrm>
        </p:grpSpPr>
        <p:sp>
          <p:nvSpPr>
            <p:cNvPr name="Freeform 49" id="49"/>
            <p:cNvSpPr/>
            <p:nvPr/>
          </p:nvSpPr>
          <p:spPr>
            <a:xfrm flipH="false" flipV="false" rot="0">
              <a:off x="0" y="0"/>
              <a:ext cx="992396" cy="246760"/>
            </a:xfrm>
            <a:custGeom>
              <a:avLst/>
              <a:gdLst/>
              <a:ahLst/>
              <a:cxnLst/>
              <a:rect r="r" b="b" t="t" l="l"/>
              <a:pathLst>
                <a:path h="246760" w="992396">
                  <a:moveTo>
                    <a:pt x="44205" y="0"/>
                  </a:moveTo>
                  <a:lnTo>
                    <a:pt x="948191" y="0"/>
                  </a:lnTo>
                  <a:cubicBezTo>
                    <a:pt x="972604" y="0"/>
                    <a:pt x="992396" y="19791"/>
                    <a:pt x="992396" y="44205"/>
                  </a:cubicBezTo>
                  <a:lnTo>
                    <a:pt x="992396" y="202556"/>
                  </a:lnTo>
                  <a:cubicBezTo>
                    <a:pt x="992396" y="226969"/>
                    <a:pt x="972604" y="246760"/>
                    <a:pt x="948191" y="246760"/>
                  </a:cubicBezTo>
                  <a:lnTo>
                    <a:pt x="44205" y="246760"/>
                  </a:lnTo>
                  <a:cubicBezTo>
                    <a:pt x="19791" y="246760"/>
                    <a:pt x="0" y="226969"/>
                    <a:pt x="0" y="202556"/>
                  </a:cubicBezTo>
                  <a:lnTo>
                    <a:pt x="0" y="44205"/>
                  </a:lnTo>
                  <a:cubicBezTo>
                    <a:pt x="0" y="19791"/>
                    <a:pt x="19791" y="0"/>
                    <a:pt x="44205" y="0"/>
                  </a:cubicBezTo>
                  <a:close/>
                </a:path>
              </a:pathLst>
            </a:custGeom>
            <a:solidFill>
              <a:srgbClr val="96EFFF"/>
            </a:solidFill>
            <a:ln w="38100" cap="rnd">
              <a:solidFill>
                <a:srgbClr val="1760C4"/>
              </a:solidFill>
              <a:prstDash val="solid"/>
              <a:round/>
            </a:ln>
          </p:spPr>
        </p:sp>
        <p:sp>
          <p:nvSpPr>
            <p:cNvPr name="TextBox 50" id="50"/>
            <p:cNvSpPr txBox="true"/>
            <p:nvPr/>
          </p:nvSpPr>
          <p:spPr>
            <a:xfrm>
              <a:off x="0" y="-38100"/>
              <a:ext cx="992396" cy="284860"/>
            </a:xfrm>
            <a:prstGeom prst="rect">
              <a:avLst/>
            </a:prstGeom>
          </p:spPr>
          <p:txBody>
            <a:bodyPr anchor="ctr" rtlCol="false" tIns="50800" lIns="50800" bIns="50800" rIns="50800"/>
            <a:lstStyle/>
            <a:p>
              <a:pPr algn="ctr">
                <a:lnSpc>
                  <a:spcPts val="3359"/>
                </a:lnSpc>
              </a:pPr>
              <a:r>
                <a:rPr lang="en-US" sz="2399">
                  <a:solidFill>
                    <a:srgbClr val="000000"/>
                  </a:solidFill>
                  <a:latin typeface="Montserrat Bold"/>
                </a:rPr>
                <a:t>Atomic size difference (d)</a:t>
              </a:r>
            </a:p>
          </p:txBody>
        </p:sp>
      </p:grpSp>
      <p:sp>
        <p:nvSpPr>
          <p:cNvPr name="AutoShape 51" id="51"/>
          <p:cNvSpPr/>
          <p:nvPr/>
        </p:nvSpPr>
        <p:spPr>
          <a:xfrm>
            <a:off x="4447880" y="5055717"/>
            <a:ext cx="0" cy="2333327"/>
          </a:xfrm>
          <a:prstGeom prst="line">
            <a:avLst/>
          </a:prstGeom>
          <a:ln cap="flat" w="38100">
            <a:solidFill>
              <a:srgbClr val="000000"/>
            </a:solidFill>
            <a:prstDash val="solid"/>
            <a:headEnd type="none" len="sm" w="sm"/>
            <a:tailEnd type="none" len="sm" w="sm"/>
          </a:ln>
        </p:spPr>
      </p:sp>
      <p:grpSp>
        <p:nvGrpSpPr>
          <p:cNvPr name="Group 52" id="52"/>
          <p:cNvGrpSpPr/>
          <p:nvPr/>
        </p:nvGrpSpPr>
        <p:grpSpPr>
          <a:xfrm rot="0">
            <a:off x="9634764" y="5719483"/>
            <a:ext cx="3121919" cy="1045159"/>
            <a:chOff x="0" y="0"/>
            <a:chExt cx="732168" cy="245116"/>
          </a:xfrm>
        </p:grpSpPr>
        <p:sp>
          <p:nvSpPr>
            <p:cNvPr name="Freeform 53" id="53"/>
            <p:cNvSpPr/>
            <p:nvPr/>
          </p:nvSpPr>
          <p:spPr>
            <a:xfrm flipH="false" flipV="false" rot="0">
              <a:off x="0" y="0"/>
              <a:ext cx="732168" cy="245116"/>
            </a:xfrm>
            <a:custGeom>
              <a:avLst/>
              <a:gdLst/>
              <a:ahLst/>
              <a:cxnLst/>
              <a:rect r="r" b="b" t="t" l="l"/>
              <a:pathLst>
                <a:path h="245116" w="732168">
                  <a:moveTo>
                    <a:pt x="61996" y="0"/>
                  </a:moveTo>
                  <a:lnTo>
                    <a:pt x="670172" y="0"/>
                  </a:lnTo>
                  <a:cubicBezTo>
                    <a:pt x="704411" y="0"/>
                    <a:pt x="732168" y="27757"/>
                    <a:pt x="732168" y="61996"/>
                  </a:cubicBezTo>
                  <a:lnTo>
                    <a:pt x="732168" y="183119"/>
                  </a:lnTo>
                  <a:cubicBezTo>
                    <a:pt x="732168" y="217359"/>
                    <a:pt x="704411" y="245116"/>
                    <a:pt x="670172" y="245116"/>
                  </a:cubicBezTo>
                  <a:lnTo>
                    <a:pt x="61996" y="245116"/>
                  </a:lnTo>
                  <a:cubicBezTo>
                    <a:pt x="27757" y="245116"/>
                    <a:pt x="0" y="217359"/>
                    <a:pt x="0" y="183119"/>
                  </a:cubicBezTo>
                  <a:lnTo>
                    <a:pt x="0" y="61996"/>
                  </a:lnTo>
                  <a:cubicBezTo>
                    <a:pt x="0" y="27757"/>
                    <a:pt x="27757" y="0"/>
                    <a:pt x="61996" y="0"/>
                  </a:cubicBezTo>
                  <a:close/>
                </a:path>
              </a:pathLst>
            </a:custGeom>
            <a:solidFill>
              <a:srgbClr val="96EFFF"/>
            </a:solidFill>
            <a:ln w="38100" cap="rnd">
              <a:solidFill>
                <a:srgbClr val="1760C4"/>
              </a:solidFill>
              <a:prstDash val="solid"/>
              <a:round/>
            </a:ln>
          </p:spPr>
        </p:sp>
        <p:sp>
          <p:nvSpPr>
            <p:cNvPr name="TextBox 54" id="54"/>
            <p:cNvSpPr txBox="true"/>
            <p:nvPr/>
          </p:nvSpPr>
          <p:spPr>
            <a:xfrm>
              <a:off x="0" y="-47625"/>
              <a:ext cx="732168" cy="292741"/>
            </a:xfrm>
            <a:prstGeom prst="rect">
              <a:avLst/>
            </a:prstGeom>
          </p:spPr>
          <p:txBody>
            <a:bodyPr anchor="ctr" rtlCol="false" tIns="50800" lIns="50800" bIns="50800" rIns="50800"/>
            <a:lstStyle/>
            <a:p>
              <a:pPr algn="ctr">
                <a:lnSpc>
                  <a:spcPts val="3219"/>
                </a:lnSpc>
              </a:pPr>
              <a:r>
                <a:rPr lang="en-US" sz="2299">
                  <a:solidFill>
                    <a:srgbClr val="000000"/>
                  </a:solidFill>
                  <a:latin typeface="Montserrat Bold"/>
                </a:rPr>
                <a:t>Mixing Entropy (Sm)</a:t>
              </a:r>
            </a:p>
          </p:txBody>
        </p:sp>
      </p:grpSp>
      <p:grpSp>
        <p:nvGrpSpPr>
          <p:cNvPr name="Group 55" id="55"/>
          <p:cNvGrpSpPr/>
          <p:nvPr/>
        </p:nvGrpSpPr>
        <p:grpSpPr>
          <a:xfrm rot="0">
            <a:off x="14556563" y="5512777"/>
            <a:ext cx="3367490" cy="1464259"/>
            <a:chOff x="0" y="0"/>
            <a:chExt cx="795059" cy="345709"/>
          </a:xfrm>
        </p:grpSpPr>
        <p:sp>
          <p:nvSpPr>
            <p:cNvPr name="Freeform 56" id="56"/>
            <p:cNvSpPr/>
            <p:nvPr/>
          </p:nvSpPr>
          <p:spPr>
            <a:xfrm flipH="false" flipV="false" rot="0">
              <a:off x="0" y="0"/>
              <a:ext cx="795059" cy="345709"/>
            </a:xfrm>
            <a:custGeom>
              <a:avLst/>
              <a:gdLst/>
              <a:ahLst/>
              <a:cxnLst/>
              <a:rect r="r" b="b" t="t" l="l"/>
              <a:pathLst>
                <a:path h="345709" w="795059">
                  <a:moveTo>
                    <a:pt x="55176" y="0"/>
                  </a:moveTo>
                  <a:lnTo>
                    <a:pt x="739883" y="0"/>
                  </a:lnTo>
                  <a:cubicBezTo>
                    <a:pt x="770356" y="0"/>
                    <a:pt x="795059" y="24703"/>
                    <a:pt x="795059" y="55176"/>
                  </a:cubicBezTo>
                  <a:lnTo>
                    <a:pt x="795059" y="290533"/>
                  </a:lnTo>
                  <a:cubicBezTo>
                    <a:pt x="795059" y="321006"/>
                    <a:pt x="770356" y="345709"/>
                    <a:pt x="739883" y="345709"/>
                  </a:cubicBezTo>
                  <a:lnTo>
                    <a:pt x="55176" y="345709"/>
                  </a:lnTo>
                  <a:cubicBezTo>
                    <a:pt x="24703" y="345709"/>
                    <a:pt x="0" y="321006"/>
                    <a:pt x="0" y="290533"/>
                  </a:cubicBezTo>
                  <a:lnTo>
                    <a:pt x="0" y="55176"/>
                  </a:lnTo>
                  <a:cubicBezTo>
                    <a:pt x="0" y="24703"/>
                    <a:pt x="24703" y="0"/>
                    <a:pt x="55176" y="0"/>
                  </a:cubicBezTo>
                  <a:close/>
                </a:path>
              </a:pathLst>
            </a:custGeom>
            <a:solidFill>
              <a:srgbClr val="96EFFF"/>
            </a:solidFill>
            <a:ln w="38100" cap="rnd">
              <a:solidFill>
                <a:srgbClr val="1760C4"/>
              </a:solidFill>
              <a:prstDash val="solid"/>
              <a:round/>
            </a:ln>
          </p:spPr>
        </p:sp>
        <p:sp>
          <p:nvSpPr>
            <p:cNvPr name="TextBox 57" id="57"/>
            <p:cNvSpPr txBox="true"/>
            <p:nvPr/>
          </p:nvSpPr>
          <p:spPr>
            <a:xfrm>
              <a:off x="0" y="-38100"/>
              <a:ext cx="795059" cy="383809"/>
            </a:xfrm>
            <a:prstGeom prst="rect">
              <a:avLst/>
            </a:prstGeom>
          </p:spPr>
          <p:txBody>
            <a:bodyPr anchor="ctr" rtlCol="false" tIns="50800" lIns="50800" bIns="50800" rIns="50800"/>
            <a:lstStyle/>
            <a:p>
              <a:pPr algn="ctr">
                <a:lnSpc>
                  <a:spcPts val="3359"/>
                </a:lnSpc>
              </a:pPr>
              <a:r>
                <a:rPr lang="en-US" sz="2399">
                  <a:solidFill>
                    <a:srgbClr val="000000"/>
                  </a:solidFill>
                  <a:latin typeface="Montserrat Bold"/>
                </a:rPr>
                <a:t>Onset Crystallisation Temperature (Tx)</a:t>
              </a:r>
            </a:p>
          </p:txBody>
        </p:sp>
      </p:grpSp>
      <p:sp>
        <p:nvSpPr>
          <p:cNvPr name="AutoShape 58" id="58"/>
          <p:cNvSpPr/>
          <p:nvPr/>
        </p:nvSpPr>
        <p:spPr>
          <a:xfrm flipV="true">
            <a:off x="11195724" y="5098631"/>
            <a:ext cx="0" cy="620853"/>
          </a:xfrm>
          <a:prstGeom prst="line">
            <a:avLst/>
          </a:prstGeom>
          <a:ln cap="flat" w="38100">
            <a:solidFill>
              <a:srgbClr val="000000"/>
            </a:solidFill>
            <a:prstDash val="solid"/>
            <a:headEnd type="none" len="sm" w="sm"/>
            <a:tailEnd type="none" len="sm" w="sm"/>
          </a:ln>
        </p:spPr>
      </p:sp>
      <p:sp>
        <p:nvSpPr>
          <p:cNvPr name="AutoShape 59" id="59"/>
          <p:cNvSpPr/>
          <p:nvPr/>
        </p:nvSpPr>
        <p:spPr>
          <a:xfrm>
            <a:off x="16234507" y="5221854"/>
            <a:ext cx="5802" cy="290923"/>
          </a:xfrm>
          <a:prstGeom prst="line">
            <a:avLst/>
          </a:prstGeom>
          <a:ln cap="flat" w="38100">
            <a:solidFill>
              <a:srgbClr val="000000"/>
            </a:solidFill>
            <a:prstDash val="solid"/>
            <a:headEnd type="none" len="sm" w="sm"/>
            <a:tailEnd type="none" len="sm" w="sm"/>
          </a:ln>
        </p:spPr>
      </p:sp>
      <p:grpSp>
        <p:nvGrpSpPr>
          <p:cNvPr name="Group 60" id="60"/>
          <p:cNvGrpSpPr/>
          <p:nvPr/>
        </p:nvGrpSpPr>
        <p:grpSpPr>
          <a:xfrm rot="0">
            <a:off x="11913309" y="7504500"/>
            <a:ext cx="4203312" cy="1045159"/>
            <a:chOff x="0" y="0"/>
            <a:chExt cx="992396" cy="246760"/>
          </a:xfrm>
        </p:grpSpPr>
        <p:sp>
          <p:nvSpPr>
            <p:cNvPr name="Freeform 61" id="61"/>
            <p:cNvSpPr/>
            <p:nvPr/>
          </p:nvSpPr>
          <p:spPr>
            <a:xfrm flipH="false" flipV="false" rot="0">
              <a:off x="0" y="0"/>
              <a:ext cx="992396" cy="246760"/>
            </a:xfrm>
            <a:custGeom>
              <a:avLst/>
              <a:gdLst/>
              <a:ahLst/>
              <a:cxnLst/>
              <a:rect r="r" b="b" t="t" l="l"/>
              <a:pathLst>
                <a:path h="246760" w="992396">
                  <a:moveTo>
                    <a:pt x="44205" y="0"/>
                  </a:moveTo>
                  <a:lnTo>
                    <a:pt x="948191" y="0"/>
                  </a:lnTo>
                  <a:cubicBezTo>
                    <a:pt x="972604" y="0"/>
                    <a:pt x="992396" y="19791"/>
                    <a:pt x="992396" y="44205"/>
                  </a:cubicBezTo>
                  <a:lnTo>
                    <a:pt x="992396" y="202556"/>
                  </a:lnTo>
                  <a:cubicBezTo>
                    <a:pt x="992396" y="226969"/>
                    <a:pt x="972604" y="246760"/>
                    <a:pt x="948191" y="246760"/>
                  </a:cubicBezTo>
                  <a:lnTo>
                    <a:pt x="44205" y="246760"/>
                  </a:lnTo>
                  <a:cubicBezTo>
                    <a:pt x="19791" y="246760"/>
                    <a:pt x="0" y="226969"/>
                    <a:pt x="0" y="202556"/>
                  </a:cubicBezTo>
                  <a:lnTo>
                    <a:pt x="0" y="44205"/>
                  </a:lnTo>
                  <a:cubicBezTo>
                    <a:pt x="0" y="19791"/>
                    <a:pt x="19791" y="0"/>
                    <a:pt x="44205" y="0"/>
                  </a:cubicBezTo>
                  <a:close/>
                </a:path>
              </a:pathLst>
            </a:custGeom>
            <a:solidFill>
              <a:srgbClr val="96EFFF"/>
            </a:solidFill>
            <a:ln w="38100" cap="rnd">
              <a:solidFill>
                <a:srgbClr val="1760C4"/>
              </a:solidFill>
              <a:prstDash val="solid"/>
              <a:round/>
            </a:ln>
          </p:spPr>
        </p:sp>
        <p:sp>
          <p:nvSpPr>
            <p:cNvPr name="TextBox 62" id="62"/>
            <p:cNvSpPr txBox="true"/>
            <p:nvPr/>
          </p:nvSpPr>
          <p:spPr>
            <a:xfrm>
              <a:off x="0" y="-38100"/>
              <a:ext cx="992396" cy="284860"/>
            </a:xfrm>
            <a:prstGeom prst="rect">
              <a:avLst/>
            </a:prstGeom>
          </p:spPr>
          <p:txBody>
            <a:bodyPr anchor="ctr" rtlCol="false" tIns="50800" lIns="50800" bIns="50800" rIns="50800"/>
            <a:lstStyle/>
            <a:p>
              <a:pPr algn="ctr">
                <a:lnSpc>
                  <a:spcPts val="3359"/>
                </a:lnSpc>
              </a:pPr>
              <a:r>
                <a:rPr lang="en-US" sz="2399">
                  <a:solidFill>
                    <a:srgbClr val="000000"/>
                  </a:solidFill>
                  <a:latin typeface="Montserrat Bold"/>
                </a:rPr>
                <a:t>Glass Transition Temperature (Tg)</a:t>
              </a:r>
            </a:p>
          </p:txBody>
        </p:sp>
      </p:grpSp>
      <p:sp>
        <p:nvSpPr>
          <p:cNvPr name="AutoShape 63" id="63"/>
          <p:cNvSpPr/>
          <p:nvPr/>
        </p:nvSpPr>
        <p:spPr>
          <a:xfrm>
            <a:off x="14014965" y="5171173"/>
            <a:ext cx="0" cy="2333327"/>
          </a:xfrm>
          <a:prstGeom prst="line">
            <a:avLst/>
          </a:prstGeom>
          <a:ln cap="flat" w="38100">
            <a:solidFill>
              <a:srgbClr val="000000"/>
            </a:solidFill>
            <a:prstDash val="solid"/>
            <a:headEnd type="none" len="sm" w="sm"/>
            <a:tailEnd type="none" len="sm" w="sm"/>
          </a:ln>
        </p:spPr>
      </p:sp>
      <p:grpSp>
        <p:nvGrpSpPr>
          <p:cNvPr name="Group 64" id="64"/>
          <p:cNvGrpSpPr/>
          <p:nvPr/>
        </p:nvGrpSpPr>
        <p:grpSpPr>
          <a:xfrm rot="0">
            <a:off x="6955785" y="7454060"/>
            <a:ext cx="4203312" cy="1045159"/>
            <a:chOff x="0" y="0"/>
            <a:chExt cx="992396" cy="246760"/>
          </a:xfrm>
        </p:grpSpPr>
        <p:sp>
          <p:nvSpPr>
            <p:cNvPr name="Freeform 65" id="65"/>
            <p:cNvSpPr/>
            <p:nvPr/>
          </p:nvSpPr>
          <p:spPr>
            <a:xfrm flipH="false" flipV="false" rot="0">
              <a:off x="0" y="0"/>
              <a:ext cx="992396" cy="246760"/>
            </a:xfrm>
            <a:custGeom>
              <a:avLst/>
              <a:gdLst/>
              <a:ahLst/>
              <a:cxnLst/>
              <a:rect r="r" b="b" t="t" l="l"/>
              <a:pathLst>
                <a:path h="246760" w="992396">
                  <a:moveTo>
                    <a:pt x="44205" y="0"/>
                  </a:moveTo>
                  <a:lnTo>
                    <a:pt x="948191" y="0"/>
                  </a:lnTo>
                  <a:cubicBezTo>
                    <a:pt x="972604" y="0"/>
                    <a:pt x="992396" y="19791"/>
                    <a:pt x="992396" y="44205"/>
                  </a:cubicBezTo>
                  <a:lnTo>
                    <a:pt x="992396" y="202556"/>
                  </a:lnTo>
                  <a:cubicBezTo>
                    <a:pt x="992396" y="226969"/>
                    <a:pt x="972604" y="246760"/>
                    <a:pt x="948191" y="246760"/>
                  </a:cubicBezTo>
                  <a:lnTo>
                    <a:pt x="44205" y="246760"/>
                  </a:lnTo>
                  <a:cubicBezTo>
                    <a:pt x="19791" y="246760"/>
                    <a:pt x="0" y="226969"/>
                    <a:pt x="0" y="202556"/>
                  </a:cubicBezTo>
                  <a:lnTo>
                    <a:pt x="0" y="44205"/>
                  </a:lnTo>
                  <a:cubicBezTo>
                    <a:pt x="0" y="19791"/>
                    <a:pt x="19791" y="0"/>
                    <a:pt x="44205" y="0"/>
                  </a:cubicBezTo>
                  <a:close/>
                </a:path>
              </a:pathLst>
            </a:custGeom>
            <a:solidFill>
              <a:srgbClr val="96EFFF"/>
            </a:solidFill>
            <a:ln w="38100" cap="rnd">
              <a:solidFill>
                <a:srgbClr val="1760C4"/>
              </a:solidFill>
              <a:prstDash val="solid"/>
              <a:round/>
            </a:ln>
          </p:spPr>
        </p:sp>
        <p:sp>
          <p:nvSpPr>
            <p:cNvPr name="TextBox 66" id="66"/>
            <p:cNvSpPr txBox="true"/>
            <p:nvPr/>
          </p:nvSpPr>
          <p:spPr>
            <a:xfrm>
              <a:off x="0" y="-38100"/>
              <a:ext cx="992396" cy="284860"/>
            </a:xfrm>
            <a:prstGeom prst="rect">
              <a:avLst/>
            </a:prstGeom>
          </p:spPr>
          <p:txBody>
            <a:bodyPr anchor="ctr" rtlCol="false" tIns="50800" lIns="50800" bIns="50800" rIns="50800"/>
            <a:lstStyle/>
            <a:p>
              <a:pPr algn="ctr">
                <a:lnSpc>
                  <a:spcPts val="3359"/>
                </a:lnSpc>
              </a:pPr>
              <a:r>
                <a:rPr lang="en-US" sz="2399">
                  <a:solidFill>
                    <a:srgbClr val="000000"/>
                  </a:solidFill>
                  <a:latin typeface="Montserrat Bold"/>
                </a:rPr>
                <a:t>Liquidus Temperature (Tl)</a:t>
              </a:r>
            </a:p>
          </p:txBody>
        </p:sp>
      </p:grpSp>
      <p:sp>
        <p:nvSpPr>
          <p:cNvPr name="AutoShape 67" id="67"/>
          <p:cNvSpPr/>
          <p:nvPr/>
        </p:nvSpPr>
        <p:spPr>
          <a:xfrm flipH="true">
            <a:off x="9057441" y="5120733"/>
            <a:ext cx="0" cy="2333327"/>
          </a:xfrm>
          <a:prstGeom prst="line">
            <a:avLst/>
          </a:prstGeom>
          <a:ln cap="flat" w="38100">
            <a:solidFill>
              <a:srgbClr val="000000"/>
            </a:solidFill>
            <a:prstDash val="solid"/>
            <a:headEnd type="none" len="sm" w="sm"/>
            <a:tailEnd type="none" len="sm" w="sm"/>
          </a:ln>
        </p:spPr>
      </p:sp>
      <p:grpSp>
        <p:nvGrpSpPr>
          <p:cNvPr name="Group 68" id="68"/>
          <p:cNvGrpSpPr/>
          <p:nvPr/>
        </p:nvGrpSpPr>
        <p:grpSpPr>
          <a:xfrm rot="0">
            <a:off x="6958727" y="1335847"/>
            <a:ext cx="4236997" cy="1045159"/>
            <a:chOff x="0" y="0"/>
            <a:chExt cx="1000349" cy="246760"/>
          </a:xfrm>
        </p:grpSpPr>
        <p:sp>
          <p:nvSpPr>
            <p:cNvPr name="Freeform 69" id="69"/>
            <p:cNvSpPr/>
            <p:nvPr/>
          </p:nvSpPr>
          <p:spPr>
            <a:xfrm flipH="false" flipV="false" rot="0">
              <a:off x="0" y="0"/>
              <a:ext cx="1000349" cy="246760"/>
            </a:xfrm>
            <a:custGeom>
              <a:avLst/>
              <a:gdLst/>
              <a:ahLst/>
              <a:cxnLst/>
              <a:rect r="r" b="b" t="t" l="l"/>
              <a:pathLst>
                <a:path h="246760" w="1000349">
                  <a:moveTo>
                    <a:pt x="43853" y="0"/>
                  </a:moveTo>
                  <a:lnTo>
                    <a:pt x="956495" y="0"/>
                  </a:lnTo>
                  <a:cubicBezTo>
                    <a:pt x="980715" y="0"/>
                    <a:pt x="1000349" y="19634"/>
                    <a:pt x="1000349" y="43853"/>
                  </a:cubicBezTo>
                  <a:lnTo>
                    <a:pt x="1000349" y="202907"/>
                  </a:lnTo>
                  <a:cubicBezTo>
                    <a:pt x="1000349" y="214538"/>
                    <a:pt x="995728" y="225692"/>
                    <a:pt x="987504" y="233916"/>
                  </a:cubicBezTo>
                  <a:cubicBezTo>
                    <a:pt x="979280" y="242140"/>
                    <a:pt x="968126" y="246760"/>
                    <a:pt x="956495" y="246760"/>
                  </a:cubicBezTo>
                  <a:lnTo>
                    <a:pt x="43853" y="246760"/>
                  </a:lnTo>
                  <a:cubicBezTo>
                    <a:pt x="32223" y="246760"/>
                    <a:pt x="21068" y="242140"/>
                    <a:pt x="12844" y="233916"/>
                  </a:cubicBezTo>
                  <a:cubicBezTo>
                    <a:pt x="4620" y="225692"/>
                    <a:pt x="0" y="214538"/>
                    <a:pt x="0" y="202907"/>
                  </a:cubicBezTo>
                  <a:lnTo>
                    <a:pt x="0" y="43853"/>
                  </a:lnTo>
                  <a:cubicBezTo>
                    <a:pt x="0" y="32223"/>
                    <a:pt x="4620" y="21068"/>
                    <a:pt x="12844" y="12844"/>
                  </a:cubicBezTo>
                  <a:cubicBezTo>
                    <a:pt x="21068" y="4620"/>
                    <a:pt x="32223" y="0"/>
                    <a:pt x="43853" y="0"/>
                  </a:cubicBezTo>
                  <a:close/>
                </a:path>
              </a:pathLst>
            </a:custGeom>
            <a:solidFill>
              <a:srgbClr val="96EFFF"/>
            </a:solidFill>
            <a:ln w="38100" cap="rnd">
              <a:solidFill>
                <a:srgbClr val="1760C4"/>
              </a:solidFill>
              <a:prstDash val="solid"/>
              <a:round/>
            </a:ln>
          </p:spPr>
        </p:sp>
        <p:sp>
          <p:nvSpPr>
            <p:cNvPr name="TextBox 70" id="70"/>
            <p:cNvSpPr txBox="true"/>
            <p:nvPr/>
          </p:nvSpPr>
          <p:spPr>
            <a:xfrm>
              <a:off x="0" y="-66675"/>
              <a:ext cx="1000349" cy="313435"/>
            </a:xfrm>
            <a:prstGeom prst="rect">
              <a:avLst/>
            </a:prstGeom>
          </p:spPr>
          <p:txBody>
            <a:bodyPr anchor="ctr" rtlCol="false" tIns="50800" lIns="50800" bIns="50800" rIns="50800"/>
            <a:lstStyle/>
            <a:p>
              <a:pPr algn="ctr">
                <a:lnSpc>
                  <a:spcPts val="4619"/>
                </a:lnSpc>
              </a:pPr>
              <a:r>
                <a:rPr lang="en-US" sz="3299">
                  <a:solidFill>
                    <a:srgbClr val="000000"/>
                  </a:solidFill>
                  <a:latin typeface="Montserrat Bold"/>
                </a:rPr>
                <a:t>GFA Features</a:t>
              </a:r>
            </a:p>
          </p:txBody>
        </p:sp>
      </p:grpSp>
      <p:sp>
        <p:nvSpPr>
          <p:cNvPr name="AutoShape 71" id="71"/>
          <p:cNvSpPr/>
          <p:nvPr/>
        </p:nvSpPr>
        <p:spPr>
          <a:xfrm>
            <a:off x="9077225" y="2381006"/>
            <a:ext cx="18708" cy="1028371"/>
          </a:xfrm>
          <a:prstGeom prst="line">
            <a:avLst/>
          </a:prstGeom>
          <a:ln cap="flat" w="38100">
            <a:solidFill>
              <a:srgbClr val="000000"/>
            </a:solidFill>
            <a:prstDash val="solid"/>
            <a:headEnd type="none" len="sm" w="sm"/>
            <a:tailEnd type="none" len="sm" w="sm"/>
          </a:ln>
        </p:spPr>
      </p:sp>
      <p:sp>
        <p:nvSpPr>
          <p:cNvPr name="TextBox 72" id="72"/>
          <p:cNvSpPr txBox="true"/>
          <p:nvPr/>
        </p:nvSpPr>
        <p:spPr>
          <a:xfrm rot="0">
            <a:off x="12178697" y="9696372"/>
            <a:ext cx="2269808" cy="452754"/>
          </a:xfrm>
          <a:prstGeom prst="rect">
            <a:avLst/>
          </a:prstGeom>
        </p:spPr>
        <p:txBody>
          <a:bodyPr anchor="t" rtlCol="false" tIns="0" lIns="0" bIns="0" rIns="0">
            <a:spAutoFit/>
          </a:bodyPr>
          <a:lstStyle/>
          <a:p>
            <a:pPr algn="ctr">
              <a:lnSpc>
                <a:spcPts val="1820"/>
              </a:lnSpc>
              <a:spcBef>
                <a:spcPct val="0"/>
              </a:spcBef>
            </a:pPr>
            <a:r>
              <a:rPr lang="en-US" sz="1300">
                <a:solidFill>
                  <a:srgbClr val="FFFFFF">
                    <a:alpha val="64706"/>
                  </a:srgbClr>
                </a:solidFill>
                <a:latin typeface="Montserrat Bold"/>
              </a:rPr>
              <a:t>Final Stacked Ensemble Pipeline</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DDDDDD">
                <a:alpha val="50000"/>
              </a:srgbClr>
            </a:gs>
            <a:gs pos="50000">
              <a:srgbClr val="EEEEEE">
                <a:alpha val="100000"/>
              </a:srgbClr>
            </a:gs>
            <a:gs pos="100000">
              <a:srgbClr val="FFFFFF">
                <a:alpha val="100000"/>
              </a:srgbClr>
            </a:gs>
          </a:gsLst>
          <a:lin ang="5400000"/>
        </a:gradFill>
      </p:bgPr>
    </p:bg>
    <p:spTree>
      <p:nvGrpSpPr>
        <p:cNvPr id="1" name=""/>
        <p:cNvGrpSpPr/>
        <p:nvPr/>
      </p:nvGrpSpPr>
      <p:grpSpPr>
        <a:xfrm>
          <a:off x="0" y="0"/>
          <a:ext cx="0" cy="0"/>
          <a:chOff x="0" y="0"/>
          <a:chExt cx="0" cy="0"/>
        </a:xfrm>
      </p:grpSpPr>
      <p:grpSp>
        <p:nvGrpSpPr>
          <p:cNvPr name="Group 2" id="2"/>
          <p:cNvGrpSpPr/>
          <p:nvPr/>
        </p:nvGrpSpPr>
        <p:grpSpPr>
          <a:xfrm rot="0">
            <a:off x="-479022" y="-966983"/>
            <a:ext cx="8072457" cy="1718796"/>
            <a:chOff x="0" y="0"/>
            <a:chExt cx="1957190" cy="416727"/>
          </a:xfrm>
        </p:grpSpPr>
        <p:sp>
          <p:nvSpPr>
            <p:cNvPr name="Freeform 3" id="3"/>
            <p:cNvSpPr/>
            <p:nvPr/>
          </p:nvSpPr>
          <p:spPr>
            <a:xfrm flipH="false" flipV="false" rot="0">
              <a:off x="0" y="0"/>
              <a:ext cx="1957190" cy="416727"/>
            </a:xfrm>
            <a:custGeom>
              <a:avLst/>
              <a:gdLst/>
              <a:ahLst/>
              <a:cxnLst/>
              <a:rect r="r" b="b" t="t" l="l"/>
              <a:pathLst>
                <a:path h="416727" w="1957190">
                  <a:moveTo>
                    <a:pt x="1753990" y="0"/>
                  </a:moveTo>
                  <a:lnTo>
                    <a:pt x="0" y="0"/>
                  </a:lnTo>
                  <a:lnTo>
                    <a:pt x="0" y="416727"/>
                  </a:lnTo>
                  <a:lnTo>
                    <a:pt x="1753990" y="416727"/>
                  </a:lnTo>
                  <a:lnTo>
                    <a:pt x="1957190" y="208363"/>
                  </a:lnTo>
                  <a:lnTo>
                    <a:pt x="1753990" y="0"/>
                  </a:lnTo>
                  <a:close/>
                </a:path>
              </a:pathLst>
            </a:custGeom>
            <a:solidFill>
              <a:srgbClr val="17568D"/>
            </a:solidFill>
            <a:ln cap="sq">
              <a:noFill/>
              <a:prstDash val="solid"/>
              <a:miter/>
            </a:ln>
          </p:spPr>
        </p:sp>
        <p:sp>
          <p:nvSpPr>
            <p:cNvPr name="TextBox 4" id="4"/>
            <p:cNvSpPr txBox="true"/>
            <p:nvPr/>
          </p:nvSpPr>
          <p:spPr>
            <a:xfrm>
              <a:off x="0" y="-38100"/>
              <a:ext cx="1842890" cy="454827"/>
            </a:xfrm>
            <a:prstGeom prst="rect">
              <a:avLst/>
            </a:prstGeom>
          </p:spPr>
          <p:txBody>
            <a:bodyPr anchor="ctr" rtlCol="false" tIns="50800" lIns="50800" bIns="50800" rIns="50800"/>
            <a:lstStyle/>
            <a:p>
              <a:pPr algn="ctr" marL="0" indent="0" lvl="0">
                <a:lnSpc>
                  <a:spcPts val="3360"/>
                </a:lnSpc>
                <a:spcBef>
                  <a:spcPct val="0"/>
                </a:spcBef>
              </a:pPr>
            </a:p>
          </p:txBody>
        </p:sp>
      </p:grpSp>
      <p:sp>
        <p:nvSpPr>
          <p:cNvPr name="AutoShape 5" id="5"/>
          <p:cNvSpPr/>
          <p:nvPr/>
        </p:nvSpPr>
        <p:spPr>
          <a:xfrm>
            <a:off x="9369025" y="0"/>
            <a:ext cx="0" cy="9643157"/>
          </a:xfrm>
          <a:prstGeom prst="line">
            <a:avLst/>
          </a:prstGeom>
          <a:ln cap="rnd" w="66675">
            <a:solidFill>
              <a:srgbClr val="17568D"/>
            </a:solidFill>
            <a:prstDash val="sysDot"/>
            <a:headEnd type="none" len="sm" w="sm"/>
            <a:tailEnd type="none" len="sm" w="sm"/>
          </a:ln>
        </p:spPr>
      </p:sp>
      <p:grpSp>
        <p:nvGrpSpPr>
          <p:cNvPr name="Group 6" id="6"/>
          <p:cNvGrpSpPr/>
          <p:nvPr/>
        </p:nvGrpSpPr>
        <p:grpSpPr>
          <a:xfrm rot="0">
            <a:off x="10434179" y="417485"/>
            <a:ext cx="7074194" cy="658010"/>
            <a:chOff x="0" y="0"/>
            <a:chExt cx="1766148" cy="164279"/>
          </a:xfrm>
        </p:grpSpPr>
        <p:sp>
          <p:nvSpPr>
            <p:cNvPr name="Freeform 7" id="7"/>
            <p:cNvSpPr/>
            <p:nvPr/>
          </p:nvSpPr>
          <p:spPr>
            <a:xfrm flipH="false" flipV="false" rot="0">
              <a:off x="0" y="0"/>
              <a:ext cx="1766148" cy="164279"/>
            </a:xfrm>
            <a:custGeom>
              <a:avLst/>
              <a:gdLst/>
              <a:ahLst/>
              <a:cxnLst/>
              <a:rect r="r" b="b" t="t" l="l"/>
              <a:pathLst>
                <a:path h="164279" w="1766148">
                  <a:moveTo>
                    <a:pt x="40492" y="0"/>
                  </a:moveTo>
                  <a:lnTo>
                    <a:pt x="1725656" y="0"/>
                  </a:lnTo>
                  <a:cubicBezTo>
                    <a:pt x="1736395" y="0"/>
                    <a:pt x="1746695" y="4266"/>
                    <a:pt x="1754288" y="11860"/>
                  </a:cubicBezTo>
                  <a:cubicBezTo>
                    <a:pt x="1761882" y="19454"/>
                    <a:pt x="1766148" y="29753"/>
                    <a:pt x="1766148" y="40492"/>
                  </a:cubicBezTo>
                  <a:lnTo>
                    <a:pt x="1766148" y="123787"/>
                  </a:lnTo>
                  <a:cubicBezTo>
                    <a:pt x="1766148" y="134526"/>
                    <a:pt x="1761882" y="144825"/>
                    <a:pt x="1754288" y="152419"/>
                  </a:cubicBezTo>
                  <a:cubicBezTo>
                    <a:pt x="1746695" y="160013"/>
                    <a:pt x="1736395" y="164279"/>
                    <a:pt x="1725656" y="164279"/>
                  </a:cubicBezTo>
                  <a:lnTo>
                    <a:pt x="40492" y="164279"/>
                  </a:lnTo>
                  <a:cubicBezTo>
                    <a:pt x="29753" y="164279"/>
                    <a:pt x="19454" y="160013"/>
                    <a:pt x="11860" y="152419"/>
                  </a:cubicBezTo>
                  <a:cubicBezTo>
                    <a:pt x="4266" y="144825"/>
                    <a:pt x="0" y="134526"/>
                    <a:pt x="0" y="123787"/>
                  </a:cubicBezTo>
                  <a:lnTo>
                    <a:pt x="0" y="40492"/>
                  </a:lnTo>
                  <a:cubicBezTo>
                    <a:pt x="0" y="29753"/>
                    <a:pt x="4266" y="19454"/>
                    <a:pt x="11860" y="11860"/>
                  </a:cubicBezTo>
                  <a:cubicBezTo>
                    <a:pt x="19454" y="4266"/>
                    <a:pt x="29753" y="0"/>
                    <a:pt x="40492" y="0"/>
                  </a:cubicBezTo>
                  <a:close/>
                </a:path>
              </a:pathLst>
            </a:custGeom>
            <a:solidFill>
              <a:srgbClr val="17568D"/>
            </a:solidFill>
          </p:spPr>
        </p:sp>
        <p:sp>
          <p:nvSpPr>
            <p:cNvPr name="TextBox 8" id="8"/>
            <p:cNvSpPr txBox="true"/>
            <p:nvPr/>
          </p:nvSpPr>
          <p:spPr>
            <a:xfrm>
              <a:off x="0" y="-47625"/>
              <a:ext cx="1766148" cy="211904"/>
            </a:xfrm>
            <a:prstGeom prst="rect">
              <a:avLst/>
            </a:prstGeom>
          </p:spPr>
          <p:txBody>
            <a:bodyPr anchor="ctr" rtlCol="false" tIns="50800" lIns="50800" bIns="50800" rIns="50800"/>
            <a:lstStyle/>
            <a:p>
              <a:pPr algn="ctr">
                <a:lnSpc>
                  <a:spcPts val="3079"/>
                </a:lnSpc>
              </a:pPr>
              <a:r>
                <a:rPr lang="en-US" sz="2199">
                  <a:solidFill>
                    <a:srgbClr val="FFFFFF"/>
                  </a:solidFill>
                  <a:latin typeface="Droid Serif Bold"/>
                </a:rPr>
                <a:t>Normalizing the data</a:t>
              </a:r>
            </a:p>
          </p:txBody>
        </p:sp>
      </p:grpSp>
      <p:grpSp>
        <p:nvGrpSpPr>
          <p:cNvPr name="Group 9" id="9"/>
          <p:cNvGrpSpPr/>
          <p:nvPr/>
        </p:nvGrpSpPr>
        <p:grpSpPr>
          <a:xfrm rot="0">
            <a:off x="10405264" y="1118385"/>
            <a:ext cx="7103109" cy="1306143"/>
            <a:chOff x="0" y="0"/>
            <a:chExt cx="1801292" cy="331228"/>
          </a:xfrm>
        </p:grpSpPr>
        <p:sp>
          <p:nvSpPr>
            <p:cNvPr name="Freeform 10" id="10"/>
            <p:cNvSpPr/>
            <p:nvPr/>
          </p:nvSpPr>
          <p:spPr>
            <a:xfrm flipH="false" flipV="false" rot="0">
              <a:off x="0" y="0"/>
              <a:ext cx="1801292" cy="331228"/>
            </a:xfrm>
            <a:custGeom>
              <a:avLst/>
              <a:gdLst/>
              <a:ahLst/>
              <a:cxnLst/>
              <a:rect r="r" b="b" t="t" l="l"/>
              <a:pathLst>
                <a:path h="331228" w="1801292">
                  <a:moveTo>
                    <a:pt x="40328" y="0"/>
                  </a:moveTo>
                  <a:lnTo>
                    <a:pt x="1760965" y="0"/>
                  </a:lnTo>
                  <a:cubicBezTo>
                    <a:pt x="1771660" y="0"/>
                    <a:pt x="1781918" y="4249"/>
                    <a:pt x="1789481" y="11812"/>
                  </a:cubicBezTo>
                  <a:cubicBezTo>
                    <a:pt x="1797043" y="19375"/>
                    <a:pt x="1801292" y="29632"/>
                    <a:pt x="1801292" y="40328"/>
                  </a:cubicBezTo>
                  <a:lnTo>
                    <a:pt x="1801292" y="290900"/>
                  </a:lnTo>
                  <a:cubicBezTo>
                    <a:pt x="1801292" y="301596"/>
                    <a:pt x="1797043" y="311853"/>
                    <a:pt x="1789481" y="319416"/>
                  </a:cubicBezTo>
                  <a:cubicBezTo>
                    <a:pt x="1781918" y="326979"/>
                    <a:pt x="1771660" y="331228"/>
                    <a:pt x="1760965" y="331228"/>
                  </a:cubicBezTo>
                  <a:lnTo>
                    <a:pt x="40328" y="331228"/>
                  </a:lnTo>
                  <a:cubicBezTo>
                    <a:pt x="29632" y="331228"/>
                    <a:pt x="19375" y="326979"/>
                    <a:pt x="11812" y="319416"/>
                  </a:cubicBezTo>
                  <a:cubicBezTo>
                    <a:pt x="4249" y="311853"/>
                    <a:pt x="0" y="301596"/>
                    <a:pt x="0" y="290900"/>
                  </a:cubicBezTo>
                  <a:lnTo>
                    <a:pt x="0" y="40328"/>
                  </a:lnTo>
                  <a:cubicBezTo>
                    <a:pt x="0" y="29632"/>
                    <a:pt x="4249" y="19375"/>
                    <a:pt x="11812" y="11812"/>
                  </a:cubicBezTo>
                  <a:cubicBezTo>
                    <a:pt x="19375" y="4249"/>
                    <a:pt x="29632" y="0"/>
                    <a:pt x="40328" y="0"/>
                  </a:cubicBezTo>
                  <a:close/>
                </a:path>
              </a:pathLst>
            </a:custGeom>
            <a:solidFill>
              <a:srgbClr val="CCE9FF"/>
            </a:solidFill>
            <a:ln cap="rnd">
              <a:noFill/>
              <a:prstDash val="solid"/>
              <a:round/>
            </a:ln>
          </p:spPr>
        </p:sp>
        <p:sp>
          <p:nvSpPr>
            <p:cNvPr name="TextBox 11" id="11"/>
            <p:cNvSpPr txBox="true"/>
            <p:nvPr/>
          </p:nvSpPr>
          <p:spPr>
            <a:xfrm>
              <a:off x="0" y="-38100"/>
              <a:ext cx="1801292" cy="369328"/>
            </a:xfrm>
            <a:prstGeom prst="rect">
              <a:avLst/>
            </a:prstGeom>
          </p:spPr>
          <p:txBody>
            <a:bodyPr anchor="ctr" rtlCol="false" tIns="50800" lIns="50800" bIns="50800" rIns="50800"/>
            <a:lstStyle/>
            <a:p>
              <a:pPr algn="ctr">
                <a:lnSpc>
                  <a:spcPts val="3079"/>
                </a:lnSpc>
              </a:pPr>
            </a:p>
          </p:txBody>
        </p:sp>
      </p:grpSp>
      <p:grpSp>
        <p:nvGrpSpPr>
          <p:cNvPr name="Group 12" id="12"/>
          <p:cNvGrpSpPr/>
          <p:nvPr/>
        </p:nvGrpSpPr>
        <p:grpSpPr>
          <a:xfrm rot="0">
            <a:off x="-362689" y="9529037"/>
            <a:ext cx="18650689" cy="1560722"/>
            <a:chOff x="0" y="0"/>
            <a:chExt cx="4912116" cy="411054"/>
          </a:xfrm>
        </p:grpSpPr>
        <p:sp>
          <p:nvSpPr>
            <p:cNvPr name="Freeform 13" id="13"/>
            <p:cNvSpPr/>
            <p:nvPr/>
          </p:nvSpPr>
          <p:spPr>
            <a:xfrm flipH="false" flipV="false" rot="0">
              <a:off x="0" y="0"/>
              <a:ext cx="4912116" cy="411054"/>
            </a:xfrm>
            <a:custGeom>
              <a:avLst/>
              <a:gdLst/>
              <a:ahLst/>
              <a:cxnLst/>
              <a:rect r="r" b="b" t="t" l="l"/>
              <a:pathLst>
                <a:path h="411054" w="4912116">
                  <a:moveTo>
                    <a:pt x="4708916" y="0"/>
                  </a:moveTo>
                  <a:lnTo>
                    <a:pt x="0" y="0"/>
                  </a:lnTo>
                  <a:lnTo>
                    <a:pt x="0" y="411054"/>
                  </a:lnTo>
                  <a:lnTo>
                    <a:pt x="4708916" y="411054"/>
                  </a:lnTo>
                  <a:lnTo>
                    <a:pt x="4912116" y="205527"/>
                  </a:lnTo>
                  <a:lnTo>
                    <a:pt x="4708916" y="0"/>
                  </a:lnTo>
                  <a:close/>
                </a:path>
              </a:pathLst>
            </a:custGeom>
            <a:solidFill>
              <a:srgbClr val="A8A8A8">
                <a:alpha val="64706"/>
              </a:srgbClr>
            </a:solidFill>
            <a:ln cap="sq">
              <a:noFill/>
              <a:prstDash val="solid"/>
              <a:miter/>
            </a:ln>
          </p:spPr>
        </p:sp>
        <p:sp>
          <p:nvSpPr>
            <p:cNvPr name="TextBox 14" id="14"/>
            <p:cNvSpPr txBox="true"/>
            <p:nvPr/>
          </p:nvSpPr>
          <p:spPr>
            <a:xfrm>
              <a:off x="0" y="57150"/>
              <a:ext cx="4797816" cy="353904"/>
            </a:xfrm>
            <a:prstGeom prst="rect">
              <a:avLst/>
            </a:prstGeom>
          </p:spPr>
          <p:txBody>
            <a:bodyPr anchor="ctr" rtlCol="false" tIns="50800" lIns="50800" bIns="50800" rIns="50800"/>
            <a:lstStyle/>
            <a:p>
              <a:pPr algn="ctr" marL="0" indent="0" lvl="0">
                <a:lnSpc>
                  <a:spcPts val="1880"/>
                </a:lnSpc>
                <a:spcBef>
                  <a:spcPct val="0"/>
                </a:spcBef>
              </a:pPr>
            </a:p>
          </p:txBody>
        </p:sp>
      </p:grpSp>
      <p:grpSp>
        <p:nvGrpSpPr>
          <p:cNvPr name="Group 15" id="15"/>
          <p:cNvGrpSpPr/>
          <p:nvPr/>
        </p:nvGrpSpPr>
        <p:grpSpPr>
          <a:xfrm rot="0">
            <a:off x="5112564" y="9496790"/>
            <a:ext cx="3615789" cy="1385362"/>
            <a:chOff x="0" y="0"/>
            <a:chExt cx="1043259" cy="399717"/>
          </a:xfrm>
        </p:grpSpPr>
        <p:sp>
          <p:nvSpPr>
            <p:cNvPr name="Freeform 16" id="16"/>
            <p:cNvSpPr/>
            <p:nvPr/>
          </p:nvSpPr>
          <p:spPr>
            <a:xfrm flipH="false" flipV="false" rot="0">
              <a:off x="0" y="0"/>
              <a:ext cx="1043259" cy="399717"/>
            </a:xfrm>
            <a:custGeom>
              <a:avLst/>
              <a:gdLst/>
              <a:ahLst/>
              <a:cxnLst/>
              <a:rect r="r" b="b" t="t" l="l"/>
              <a:pathLst>
                <a:path h="399717" w="1043259">
                  <a:moveTo>
                    <a:pt x="840059" y="0"/>
                  </a:moveTo>
                  <a:lnTo>
                    <a:pt x="0" y="0"/>
                  </a:lnTo>
                  <a:lnTo>
                    <a:pt x="203200" y="399717"/>
                  </a:lnTo>
                  <a:lnTo>
                    <a:pt x="1043259" y="399717"/>
                  </a:lnTo>
                  <a:lnTo>
                    <a:pt x="840059" y="0"/>
                  </a:lnTo>
                  <a:close/>
                </a:path>
              </a:pathLst>
            </a:custGeom>
            <a:solidFill>
              <a:srgbClr val="17568D"/>
            </a:solidFill>
          </p:spPr>
        </p:sp>
        <p:sp>
          <p:nvSpPr>
            <p:cNvPr name="TextBox 17" id="17"/>
            <p:cNvSpPr txBox="true"/>
            <p:nvPr/>
          </p:nvSpPr>
          <p:spPr>
            <a:xfrm>
              <a:off x="101600" y="-38100"/>
              <a:ext cx="840059" cy="437817"/>
            </a:xfrm>
            <a:prstGeom prst="rect">
              <a:avLst/>
            </a:prstGeom>
          </p:spPr>
          <p:txBody>
            <a:bodyPr anchor="ctr" rtlCol="false" tIns="50800" lIns="50800" bIns="50800" rIns="50800"/>
            <a:lstStyle/>
            <a:p>
              <a:pPr algn="ctr">
                <a:lnSpc>
                  <a:spcPts val="3079"/>
                </a:lnSpc>
              </a:pPr>
            </a:p>
          </p:txBody>
        </p:sp>
      </p:grpSp>
      <p:sp>
        <p:nvSpPr>
          <p:cNvPr name="Freeform 18" id="18"/>
          <p:cNvSpPr/>
          <p:nvPr/>
        </p:nvSpPr>
        <p:spPr>
          <a:xfrm flipH="false" flipV="false" rot="0">
            <a:off x="11438258" y="2695997"/>
            <a:ext cx="4192238" cy="3101833"/>
          </a:xfrm>
          <a:custGeom>
            <a:avLst/>
            <a:gdLst/>
            <a:ahLst/>
            <a:cxnLst/>
            <a:rect r="r" b="b" t="t" l="l"/>
            <a:pathLst>
              <a:path h="3101833" w="4192238">
                <a:moveTo>
                  <a:pt x="0" y="0"/>
                </a:moveTo>
                <a:lnTo>
                  <a:pt x="4192239" y="0"/>
                </a:lnTo>
                <a:lnTo>
                  <a:pt x="4192239" y="3101833"/>
                </a:lnTo>
                <a:lnTo>
                  <a:pt x="0" y="3101833"/>
                </a:lnTo>
                <a:lnTo>
                  <a:pt x="0" y="0"/>
                </a:lnTo>
                <a:close/>
              </a:path>
            </a:pathLst>
          </a:custGeom>
          <a:blipFill>
            <a:blip r:embed="rId2"/>
            <a:stretch>
              <a:fillRect l="0" t="0" r="0" b="0"/>
            </a:stretch>
          </a:blipFill>
        </p:spPr>
      </p:sp>
      <p:sp>
        <p:nvSpPr>
          <p:cNvPr name="Freeform 19" id="19"/>
          <p:cNvSpPr/>
          <p:nvPr/>
        </p:nvSpPr>
        <p:spPr>
          <a:xfrm flipH="false" flipV="false" rot="0">
            <a:off x="11567201" y="6151997"/>
            <a:ext cx="4063295" cy="3106303"/>
          </a:xfrm>
          <a:custGeom>
            <a:avLst/>
            <a:gdLst/>
            <a:ahLst/>
            <a:cxnLst/>
            <a:rect r="r" b="b" t="t" l="l"/>
            <a:pathLst>
              <a:path h="3106303" w="4063295">
                <a:moveTo>
                  <a:pt x="0" y="0"/>
                </a:moveTo>
                <a:lnTo>
                  <a:pt x="4063296" y="0"/>
                </a:lnTo>
                <a:lnTo>
                  <a:pt x="4063296" y="3106303"/>
                </a:lnTo>
                <a:lnTo>
                  <a:pt x="0" y="3106303"/>
                </a:lnTo>
                <a:lnTo>
                  <a:pt x="0" y="0"/>
                </a:lnTo>
                <a:close/>
              </a:path>
            </a:pathLst>
          </a:custGeom>
          <a:blipFill>
            <a:blip r:embed="rId3"/>
            <a:stretch>
              <a:fillRect l="0" t="0" r="0" b="0"/>
            </a:stretch>
          </a:blipFill>
        </p:spPr>
      </p:sp>
      <p:grpSp>
        <p:nvGrpSpPr>
          <p:cNvPr name="Group 20" id="20"/>
          <p:cNvGrpSpPr/>
          <p:nvPr/>
        </p:nvGrpSpPr>
        <p:grpSpPr>
          <a:xfrm rot="0">
            <a:off x="636922" y="1505732"/>
            <a:ext cx="7875161" cy="1652865"/>
            <a:chOff x="0" y="0"/>
            <a:chExt cx="1901383" cy="399069"/>
          </a:xfrm>
        </p:grpSpPr>
        <p:sp>
          <p:nvSpPr>
            <p:cNvPr name="Freeform 21" id="21"/>
            <p:cNvSpPr/>
            <p:nvPr/>
          </p:nvSpPr>
          <p:spPr>
            <a:xfrm flipH="false" flipV="false" rot="0">
              <a:off x="0" y="0"/>
              <a:ext cx="1901383" cy="399069"/>
            </a:xfrm>
            <a:custGeom>
              <a:avLst/>
              <a:gdLst/>
              <a:ahLst/>
              <a:cxnLst/>
              <a:rect r="r" b="b" t="t" l="l"/>
              <a:pathLst>
                <a:path h="399069" w="1901383">
                  <a:moveTo>
                    <a:pt x="36374" y="0"/>
                  </a:moveTo>
                  <a:lnTo>
                    <a:pt x="1865009" y="0"/>
                  </a:lnTo>
                  <a:cubicBezTo>
                    <a:pt x="1885098" y="0"/>
                    <a:pt x="1901383" y="16285"/>
                    <a:pt x="1901383" y="36374"/>
                  </a:cubicBezTo>
                  <a:lnTo>
                    <a:pt x="1901383" y="362695"/>
                  </a:lnTo>
                  <a:cubicBezTo>
                    <a:pt x="1901383" y="382783"/>
                    <a:pt x="1885098" y="399069"/>
                    <a:pt x="1865009" y="399069"/>
                  </a:cubicBezTo>
                  <a:lnTo>
                    <a:pt x="36374" y="399069"/>
                  </a:lnTo>
                  <a:cubicBezTo>
                    <a:pt x="16285" y="399069"/>
                    <a:pt x="0" y="382783"/>
                    <a:pt x="0" y="362695"/>
                  </a:cubicBezTo>
                  <a:lnTo>
                    <a:pt x="0" y="36374"/>
                  </a:lnTo>
                  <a:cubicBezTo>
                    <a:pt x="0" y="16285"/>
                    <a:pt x="16285" y="0"/>
                    <a:pt x="36374" y="0"/>
                  </a:cubicBezTo>
                  <a:close/>
                </a:path>
              </a:pathLst>
            </a:custGeom>
            <a:solidFill>
              <a:srgbClr val="CCE9FF"/>
            </a:solidFill>
            <a:ln cap="rnd">
              <a:noFill/>
              <a:prstDash val="solid"/>
              <a:round/>
            </a:ln>
          </p:spPr>
        </p:sp>
        <p:sp>
          <p:nvSpPr>
            <p:cNvPr name="TextBox 22" id="22"/>
            <p:cNvSpPr txBox="true"/>
            <p:nvPr/>
          </p:nvSpPr>
          <p:spPr>
            <a:xfrm>
              <a:off x="0" y="-38100"/>
              <a:ext cx="1901383" cy="437169"/>
            </a:xfrm>
            <a:prstGeom prst="rect">
              <a:avLst/>
            </a:prstGeom>
          </p:spPr>
          <p:txBody>
            <a:bodyPr anchor="ctr" rtlCol="false" tIns="50800" lIns="50800" bIns="50800" rIns="50800"/>
            <a:lstStyle/>
            <a:p>
              <a:pPr algn="ctr">
                <a:lnSpc>
                  <a:spcPts val="3079"/>
                </a:lnSpc>
              </a:pPr>
            </a:p>
          </p:txBody>
        </p:sp>
      </p:grpSp>
      <p:grpSp>
        <p:nvGrpSpPr>
          <p:cNvPr name="Group 23" id="23"/>
          <p:cNvGrpSpPr/>
          <p:nvPr/>
        </p:nvGrpSpPr>
        <p:grpSpPr>
          <a:xfrm rot="0">
            <a:off x="1070338" y="1075495"/>
            <a:ext cx="7043345" cy="655140"/>
            <a:chOff x="0" y="0"/>
            <a:chExt cx="1766148" cy="164279"/>
          </a:xfrm>
        </p:grpSpPr>
        <p:sp>
          <p:nvSpPr>
            <p:cNvPr name="Freeform 24" id="24"/>
            <p:cNvSpPr/>
            <p:nvPr/>
          </p:nvSpPr>
          <p:spPr>
            <a:xfrm flipH="false" flipV="false" rot="0">
              <a:off x="0" y="0"/>
              <a:ext cx="1766148" cy="164279"/>
            </a:xfrm>
            <a:custGeom>
              <a:avLst/>
              <a:gdLst/>
              <a:ahLst/>
              <a:cxnLst/>
              <a:rect r="r" b="b" t="t" l="l"/>
              <a:pathLst>
                <a:path h="164279" w="1766148">
                  <a:moveTo>
                    <a:pt x="40670" y="0"/>
                  </a:moveTo>
                  <a:lnTo>
                    <a:pt x="1725478" y="0"/>
                  </a:lnTo>
                  <a:cubicBezTo>
                    <a:pt x="1736265" y="0"/>
                    <a:pt x="1746609" y="4285"/>
                    <a:pt x="1754236" y="11912"/>
                  </a:cubicBezTo>
                  <a:cubicBezTo>
                    <a:pt x="1761863" y="19539"/>
                    <a:pt x="1766148" y="29883"/>
                    <a:pt x="1766148" y="40670"/>
                  </a:cubicBezTo>
                  <a:lnTo>
                    <a:pt x="1766148" y="123609"/>
                  </a:lnTo>
                  <a:cubicBezTo>
                    <a:pt x="1766148" y="134396"/>
                    <a:pt x="1761863" y="144740"/>
                    <a:pt x="1754236" y="152367"/>
                  </a:cubicBezTo>
                  <a:cubicBezTo>
                    <a:pt x="1746609" y="159994"/>
                    <a:pt x="1736265" y="164279"/>
                    <a:pt x="1725478" y="164279"/>
                  </a:cubicBezTo>
                  <a:lnTo>
                    <a:pt x="40670" y="164279"/>
                  </a:lnTo>
                  <a:cubicBezTo>
                    <a:pt x="29883" y="164279"/>
                    <a:pt x="19539" y="159994"/>
                    <a:pt x="11912" y="152367"/>
                  </a:cubicBezTo>
                  <a:cubicBezTo>
                    <a:pt x="4285" y="144740"/>
                    <a:pt x="0" y="134396"/>
                    <a:pt x="0" y="123609"/>
                  </a:cubicBezTo>
                  <a:lnTo>
                    <a:pt x="0" y="40670"/>
                  </a:lnTo>
                  <a:cubicBezTo>
                    <a:pt x="0" y="29883"/>
                    <a:pt x="4285" y="19539"/>
                    <a:pt x="11912" y="11912"/>
                  </a:cubicBezTo>
                  <a:cubicBezTo>
                    <a:pt x="19539" y="4285"/>
                    <a:pt x="29883" y="0"/>
                    <a:pt x="40670" y="0"/>
                  </a:cubicBezTo>
                  <a:close/>
                </a:path>
              </a:pathLst>
            </a:custGeom>
            <a:solidFill>
              <a:srgbClr val="17568D"/>
            </a:solidFill>
          </p:spPr>
        </p:sp>
        <p:sp>
          <p:nvSpPr>
            <p:cNvPr name="TextBox 25" id="25"/>
            <p:cNvSpPr txBox="true"/>
            <p:nvPr/>
          </p:nvSpPr>
          <p:spPr>
            <a:xfrm>
              <a:off x="0" y="-47625"/>
              <a:ext cx="1766148" cy="211904"/>
            </a:xfrm>
            <a:prstGeom prst="rect">
              <a:avLst/>
            </a:prstGeom>
          </p:spPr>
          <p:txBody>
            <a:bodyPr anchor="ctr" rtlCol="false" tIns="50800" lIns="50800" bIns="50800" rIns="50800"/>
            <a:lstStyle/>
            <a:p>
              <a:pPr algn="ctr">
                <a:lnSpc>
                  <a:spcPts val="3079"/>
                </a:lnSpc>
              </a:pPr>
              <a:r>
                <a:rPr lang="en-US" sz="2199">
                  <a:solidFill>
                    <a:srgbClr val="FFFFFF"/>
                  </a:solidFill>
                  <a:latin typeface="Droid Serif Bold"/>
                </a:rPr>
                <a:t>Handling NaN values</a:t>
              </a:r>
            </a:p>
          </p:txBody>
        </p:sp>
      </p:grpSp>
      <p:grpSp>
        <p:nvGrpSpPr>
          <p:cNvPr name="Group 26" id="26"/>
          <p:cNvGrpSpPr/>
          <p:nvPr/>
        </p:nvGrpSpPr>
        <p:grpSpPr>
          <a:xfrm rot="0">
            <a:off x="820590" y="4502439"/>
            <a:ext cx="7860628" cy="3995186"/>
            <a:chOff x="0" y="0"/>
            <a:chExt cx="1901383" cy="966383"/>
          </a:xfrm>
        </p:grpSpPr>
        <p:sp>
          <p:nvSpPr>
            <p:cNvPr name="Freeform 27" id="27"/>
            <p:cNvSpPr/>
            <p:nvPr/>
          </p:nvSpPr>
          <p:spPr>
            <a:xfrm flipH="false" flipV="false" rot="0">
              <a:off x="0" y="0"/>
              <a:ext cx="1901383" cy="966383"/>
            </a:xfrm>
            <a:custGeom>
              <a:avLst/>
              <a:gdLst/>
              <a:ahLst/>
              <a:cxnLst/>
              <a:rect r="r" b="b" t="t" l="l"/>
              <a:pathLst>
                <a:path h="966383" w="1901383">
                  <a:moveTo>
                    <a:pt x="36441" y="0"/>
                  </a:moveTo>
                  <a:lnTo>
                    <a:pt x="1864942" y="0"/>
                  </a:lnTo>
                  <a:cubicBezTo>
                    <a:pt x="1874607" y="0"/>
                    <a:pt x="1883876" y="3839"/>
                    <a:pt x="1890710" y="10673"/>
                  </a:cubicBezTo>
                  <a:cubicBezTo>
                    <a:pt x="1897544" y="17507"/>
                    <a:pt x="1901383" y="26776"/>
                    <a:pt x="1901383" y="36441"/>
                  </a:cubicBezTo>
                  <a:lnTo>
                    <a:pt x="1901383" y="929942"/>
                  </a:lnTo>
                  <a:cubicBezTo>
                    <a:pt x="1901383" y="939607"/>
                    <a:pt x="1897544" y="948876"/>
                    <a:pt x="1890710" y="955710"/>
                  </a:cubicBezTo>
                  <a:cubicBezTo>
                    <a:pt x="1883876" y="962544"/>
                    <a:pt x="1874607" y="966383"/>
                    <a:pt x="1864942" y="966383"/>
                  </a:cubicBezTo>
                  <a:lnTo>
                    <a:pt x="36441" y="966383"/>
                  </a:lnTo>
                  <a:cubicBezTo>
                    <a:pt x="26776" y="966383"/>
                    <a:pt x="17507" y="962544"/>
                    <a:pt x="10673" y="955710"/>
                  </a:cubicBezTo>
                  <a:cubicBezTo>
                    <a:pt x="3839" y="948876"/>
                    <a:pt x="0" y="939607"/>
                    <a:pt x="0" y="929942"/>
                  </a:cubicBezTo>
                  <a:lnTo>
                    <a:pt x="0" y="36441"/>
                  </a:lnTo>
                  <a:cubicBezTo>
                    <a:pt x="0" y="26776"/>
                    <a:pt x="3839" y="17507"/>
                    <a:pt x="10673" y="10673"/>
                  </a:cubicBezTo>
                  <a:cubicBezTo>
                    <a:pt x="17507" y="3839"/>
                    <a:pt x="26776" y="0"/>
                    <a:pt x="36441" y="0"/>
                  </a:cubicBezTo>
                  <a:close/>
                </a:path>
              </a:pathLst>
            </a:custGeom>
            <a:solidFill>
              <a:srgbClr val="CCE9FF"/>
            </a:solidFill>
            <a:ln cap="rnd">
              <a:noFill/>
              <a:prstDash val="solid"/>
              <a:round/>
            </a:ln>
          </p:spPr>
        </p:sp>
        <p:sp>
          <p:nvSpPr>
            <p:cNvPr name="TextBox 28" id="28"/>
            <p:cNvSpPr txBox="true"/>
            <p:nvPr/>
          </p:nvSpPr>
          <p:spPr>
            <a:xfrm>
              <a:off x="0" y="-38100"/>
              <a:ext cx="1901383" cy="1004483"/>
            </a:xfrm>
            <a:prstGeom prst="rect">
              <a:avLst/>
            </a:prstGeom>
          </p:spPr>
          <p:txBody>
            <a:bodyPr anchor="ctr" rtlCol="false" tIns="50800" lIns="50800" bIns="50800" rIns="50800"/>
            <a:lstStyle/>
            <a:p>
              <a:pPr algn="ctr">
                <a:lnSpc>
                  <a:spcPts val="3079"/>
                </a:lnSpc>
              </a:pPr>
            </a:p>
          </p:txBody>
        </p:sp>
      </p:grpSp>
      <p:grpSp>
        <p:nvGrpSpPr>
          <p:cNvPr name="Group 29" id="29"/>
          <p:cNvGrpSpPr/>
          <p:nvPr/>
        </p:nvGrpSpPr>
        <p:grpSpPr>
          <a:xfrm rot="0">
            <a:off x="1253207" y="4072996"/>
            <a:ext cx="7030347" cy="653931"/>
            <a:chOff x="0" y="0"/>
            <a:chExt cx="1766148" cy="164279"/>
          </a:xfrm>
        </p:grpSpPr>
        <p:sp>
          <p:nvSpPr>
            <p:cNvPr name="Freeform 30" id="30"/>
            <p:cNvSpPr/>
            <p:nvPr/>
          </p:nvSpPr>
          <p:spPr>
            <a:xfrm flipH="false" flipV="false" rot="0">
              <a:off x="0" y="0"/>
              <a:ext cx="1766148" cy="164279"/>
            </a:xfrm>
            <a:custGeom>
              <a:avLst/>
              <a:gdLst/>
              <a:ahLst/>
              <a:cxnLst/>
              <a:rect r="r" b="b" t="t" l="l"/>
              <a:pathLst>
                <a:path h="164279" w="1766148">
                  <a:moveTo>
                    <a:pt x="40745" y="0"/>
                  </a:moveTo>
                  <a:lnTo>
                    <a:pt x="1725403" y="0"/>
                  </a:lnTo>
                  <a:cubicBezTo>
                    <a:pt x="1747906" y="0"/>
                    <a:pt x="1766148" y="18242"/>
                    <a:pt x="1766148" y="40745"/>
                  </a:cubicBezTo>
                  <a:lnTo>
                    <a:pt x="1766148" y="123534"/>
                  </a:lnTo>
                  <a:cubicBezTo>
                    <a:pt x="1766148" y="134340"/>
                    <a:pt x="1761855" y="144704"/>
                    <a:pt x="1754214" y="152345"/>
                  </a:cubicBezTo>
                  <a:cubicBezTo>
                    <a:pt x="1746573" y="159986"/>
                    <a:pt x="1736210" y="164279"/>
                    <a:pt x="1725403" y="164279"/>
                  </a:cubicBezTo>
                  <a:lnTo>
                    <a:pt x="40745" y="164279"/>
                  </a:lnTo>
                  <a:cubicBezTo>
                    <a:pt x="18242" y="164279"/>
                    <a:pt x="0" y="146037"/>
                    <a:pt x="0" y="123534"/>
                  </a:cubicBezTo>
                  <a:lnTo>
                    <a:pt x="0" y="40745"/>
                  </a:lnTo>
                  <a:cubicBezTo>
                    <a:pt x="0" y="18242"/>
                    <a:pt x="18242" y="0"/>
                    <a:pt x="40745" y="0"/>
                  </a:cubicBezTo>
                  <a:close/>
                </a:path>
              </a:pathLst>
            </a:custGeom>
            <a:solidFill>
              <a:srgbClr val="17568D"/>
            </a:solidFill>
          </p:spPr>
        </p:sp>
        <p:sp>
          <p:nvSpPr>
            <p:cNvPr name="TextBox 31" id="31"/>
            <p:cNvSpPr txBox="true"/>
            <p:nvPr/>
          </p:nvSpPr>
          <p:spPr>
            <a:xfrm>
              <a:off x="0" y="-47625"/>
              <a:ext cx="1766148" cy="211904"/>
            </a:xfrm>
            <a:prstGeom prst="rect">
              <a:avLst/>
            </a:prstGeom>
          </p:spPr>
          <p:txBody>
            <a:bodyPr anchor="ctr" rtlCol="false" tIns="50800" lIns="50800" bIns="50800" rIns="50800"/>
            <a:lstStyle/>
            <a:p>
              <a:pPr algn="ctr">
                <a:lnSpc>
                  <a:spcPts val="3079"/>
                </a:lnSpc>
              </a:pPr>
              <a:r>
                <a:rPr lang="en-US" sz="2199">
                  <a:solidFill>
                    <a:srgbClr val="FFFFFF"/>
                  </a:solidFill>
                  <a:latin typeface="Droid Serif Bold"/>
                </a:rPr>
                <a:t>Handling Ouliers</a:t>
              </a:r>
            </a:p>
          </p:txBody>
        </p:sp>
      </p:grpSp>
      <p:sp>
        <p:nvSpPr>
          <p:cNvPr name="Freeform 32" id="32"/>
          <p:cNvSpPr/>
          <p:nvPr/>
        </p:nvSpPr>
        <p:spPr>
          <a:xfrm flipH="true" flipV="false" rot="3289082">
            <a:off x="15957194" y="4666041"/>
            <a:ext cx="1641894" cy="1215002"/>
          </a:xfrm>
          <a:custGeom>
            <a:avLst/>
            <a:gdLst/>
            <a:ahLst/>
            <a:cxnLst/>
            <a:rect r="r" b="b" t="t" l="l"/>
            <a:pathLst>
              <a:path h="1215002" w="1641894">
                <a:moveTo>
                  <a:pt x="1641893" y="0"/>
                </a:moveTo>
                <a:lnTo>
                  <a:pt x="0" y="0"/>
                </a:lnTo>
                <a:lnTo>
                  <a:pt x="0" y="1215001"/>
                </a:lnTo>
                <a:lnTo>
                  <a:pt x="1641893" y="1215001"/>
                </a:lnTo>
                <a:lnTo>
                  <a:pt x="1641893"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33" id="33"/>
          <p:cNvSpPr txBox="true"/>
          <p:nvPr/>
        </p:nvSpPr>
        <p:spPr>
          <a:xfrm rot="0">
            <a:off x="318585" y="92683"/>
            <a:ext cx="6782044" cy="573404"/>
          </a:xfrm>
          <a:prstGeom prst="rect">
            <a:avLst/>
          </a:prstGeom>
        </p:spPr>
        <p:txBody>
          <a:bodyPr anchor="t" rtlCol="false" tIns="0" lIns="0" bIns="0" rIns="0">
            <a:spAutoFit/>
          </a:bodyPr>
          <a:lstStyle/>
          <a:p>
            <a:pPr algn="l">
              <a:lnSpc>
                <a:spcPts val="4620"/>
              </a:lnSpc>
              <a:spcBef>
                <a:spcPct val="0"/>
              </a:spcBef>
            </a:pPr>
            <a:r>
              <a:rPr lang="en-US" sz="3300">
                <a:solidFill>
                  <a:srgbClr val="FFFFFF"/>
                </a:solidFill>
                <a:latin typeface="Lovelo"/>
              </a:rPr>
              <a:t>DATA preprocessing</a:t>
            </a:r>
          </a:p>
        </p:txBody>
      </p:sp>
      <p:sp>
        <p:nvSpPr>
          <p:cNvPr name="TextBox 34" id="34"/>
          <p:cNvSpPr txBox="true"/>
          <p:nvPr/>
        </p:nvSpPr>
        <p:spPr>
          <a:xfrm rot="0">
            <a:off x="10698269" y="1214418"/>
            <a:ext cx="6302556" cy="983104"/>
          </a:xfrm>
          <a:prstGeom prst="rect">
            <a:avLst/>
          </a:prstGeom>
        </p:spPr>
        <p:txBody>
          <a:bodyPr anchor="t" rtlCol="false" tIns="0" lIns="0" bIns="0" rIns="0">
            <a:spAutoFit/>
          </a:bodyPr>
          <a:lstStyle/>
          <a:p>
            <a:pPr algn="just">
              <a:lnSpc>
                <a:spcPts val="2662"/>
              </a:lnSpc>
            </a:pPr>
            <a:r>
              <a:rPr lang="en-US" sz="1901">
                <a:solidFill>
                  <a:srgbClr val="000000"/>
                </a:solidFill>
                <a:latin typeface="Montserrat"/>
              </a:rPr>
              <a:t>It is important to scale the dataset as variables may have completely different scales of magnitude. </a:t>
            </a:r>
            <a:r>
              <a:rPr lang="en-US" sz="1901">
                <a:solidFill>
                  <a:srgbClr val="000000"/>
                </a:solidFill>
                <a:latin typeface="Montserrat Bold"/>
              </a:rPr>
              <a:t>Standard Scaler</a:t>
            </a:r>
            <a:r>
              <a:rPr lang="en-US" sz="1901">
                <a:solidFill>
                  <a:srgbClr val="000000"/>
                </a:solidFill>
                <a:latin typeface="Montserrat"/>
              </a:rPr>
              <a:t> is used to normalize the values.</a:t>
            </a:r>
          </a:p>
        </p:txBody>
      </p:sp>
      <p:sp>
        <p:nvSpPr>
          <p:cNvPr name="TextBox 35" id="35"/>
          <p:cNvSpPr txBox="true"/>
          <p:nvPr/>
        </p:nvSpPr>
        <p:spPr>
          <a:xfrm rot="0">
            <a:off x="15800645" y="3408579"/>
            <a:ext cx="1458655" cy="656368"/>
          </a:xfrm>
          <a:prstGeom prst="rect">
            <a:avLst/>
          </a:prstGeom>
        </p:spPr>
        <p:txBody>
          <a:bodyPr anchor="t" rtlCol="false" tIns="0" lIns="0" bIns="0" rIns="0">
            <a:spAutoFit/>
          </a:bodyPr>
          <a:lstStyle/>
          <a:p>
            <a:pPr algn="ctr">
              <a:lnSpc>
                <a:spcPts val="2672"/>
              </a:lnSpc>
            </a:pPr>
            <a:r>
              <a:rPr lang="en-US" sz="1908">
                <a:solidFill>
                  <a:srgbClr val="000000"/>
                </a:solidFill>
                <a:latin typeface="Montserrat Bold"/>
              </a:rPr>
              <a:t>Unscaled Data</a:t>
            </a:r>
          </a:p>
        </p:txBody>
      </p:sp>
      <p:sp>
        <p:nvSpPr>
          <p:cNvPr name="TextBox 36" id="36"/>
          <p:cNvSpPr txBox="true"/>
          <p:nvPr/>
        </p:nvSpPr>
        <p:spPr>
          <a:xfrm rot="0">
            <a:off x="16202664" y="6444036"/>
            <a:ext cx="1038100" cy="656532"/>
          </a:xfrm>
          <a:prstGeom prst="rect">
            <a:avLst/>
          </a:prstGeom>
        </p:spPr>
        <p:txBody>
          <a:bodyPr anchor="t" rtlCol="false" tIns="0" lIns="0" bIns="0" rIns="0">
            <a:spAutoFit/>
          </a:bodyPr>
          <a:lstStyle/>
          <a:p>
            <a:pPr algn="ctr">
              <a:lnSpc>
                <a:spcPts val="2663"/>
              </a:lnSpc>
            </a:pPr>
            <a:r>
              <a:rPr lang="en-US" sz="1902">
                <a:solidFill>
                  <a:srgbClr val="000000"/>
                </a:solidFill>
                <a:latin typeface="Montserrat Bold"/>
              </a:rPr>
              <a:t>Scaled Data</a:t>
            </a:r>
          </a:p>
        </p:txBody>
      </p:sp>
      <p:sp>
        <p:nvSpPr>
          <p:cNvPr name="TextBox 37" id="37"/>
          <p:cNvSpPr txBox="true"/>
          <p:nvPr/>
        </p:nvSpPr>
        <p:spPr>
          <a:xfrm rot="0">
            <a:off x="-145453" y="9851312"/>
            <a:ext cx="3055501" cy="231775"/>
          </a:xfrm>
          <a:prstGeom prst="rect">
            <a:avLst/>
          </a:prstGeom>
        </p:spPr>
        <p:txBody>
          <a:bodyPr anchor="t" rtlCol="false" tIns="0" lIns="0" bIns="0" rIns="0">
            <a:spAutoFit/>
          </a:bodyPr>
          <a:lstStyle/>
          <a:p>
            <a:pPr algn="ctr">
              <a:lnSpc>
                <a:spcPts val="1700"/>
              </a:lnSpc>
            </a:pPr>
            <a:r>
              <a:rPr lang="en-US" sz="2000">
                <a:solidFill>
                  <a:srgbClr val="FFFFFF">
                    <a:alpha val="64706"/>
                  </a:srgbClr>
                </a:solidFill>
                <a:latin typeface="Montserrat Bold"/>
              </a:rPr>
              <a:t>Problem Statement</a:t>
            </a:r>
          </a:p>
        </p:txBody>
      </p:sp>
      <p:sp>
        <p:nvSpPr>
          <p:cNvPr name="TextBox 38" id="38"/>
          <p:cNvSpPr txBox="true"/>
          <p:nvPr/>
        </p:nvSpPr>
        <p:spPr>
          <a:xfrm rot="0">
            <a:off x="2960335" y="9838929"/>
            <a:ext cx="2152230" cy="247015"/>
          </a:xfrm>
          <a:prstGeom prst="rect">
            <a:avLst/>
          </a:prstGeom>
        </p:spPr>
        <p:txBody>
          <a:bodyPr anchor="t" rtlCol="false" tIns="0" lIns="0" bIns="0" rIns="0">
            <a:spAutoFit/>
          </a:bodyPr>
          <a:lstStyle/>
          <a:p>
            <a:pPr algn="ctr">
              <a:lnSpc>
                <a:spcPts val="1880"/>
              </a:lnSpc>
            </a:pPr>
            <a:r>
              <a:rPr lang="en-US" sz="2000">
                <a:solidFill>
                  <a:srgbClr val="FFFFFF">
                    <a:alpha val="64706"/>
                  </a:srgbClr>
                </a:solidFill>
                <a:latin typeface="Montserrat Bold"/>
              </a:rPr>
              <a:t>Data Landscape</a:t>
            </a:r>
          </a:p>
        </p:txBody>
      </p:sp>
      <p:sp>
        <p:nvSpPr>
          <p:cNvPr name="TextBox 39" id="39"/>
          <p:cNvSpPr txBox="true"/>
          <p:nvPr/>
        </p:nvSpPr>
        <p:spPr>
          <a:xfrm rot="0">
            <a:off x="8318392" y="9700307"/>
            <a:ext cx="2101266" cy="485140"/>
          </a:xfrm>
          <a:prstGeom prst="rect">
            <a:avLst/>
          </a:prstGeom>
        </p:spPr>
        <p:txBody>
          <a:bodyPr anchor="t" rtlCol="false" tIns="0" lIns="0" bIns="0" rIns="0">
            <a:spAutoFit/>
          </a:bodyPr>
          <a:lstStyle/>
          <a:p>
            <a:pPr algn="ctr">
              <a:lnSpc>
                <a:spcPts val="1880"/>
              </a:lnSpc>
            </a:pPr>
            <a:r>
              <a:rPr lang="en-US" sz="2000">
                <a:solidFill>
                  <a:srgbClr val="FFFFFF">
                    <a:alpha val="64706"/>
                  </a:srgbClr>
                </a:solidFill>
                <a:latin typeface="Montserrat Bold"/>
              </a:rPr>
              <a:t>Data Visualization</a:t>
            </a:r>
          </a:p>
        </p:txBody>
      </p:sp>
      <p:sp>
        <p:nvSpPr>
          <p:cNvPr name="TextBox 40" id="40"/>
          <p:cNvSpPr txBox="true"/>
          <p:nvPr/>
        </p:nvSpPr>
        <p:spPr>
          <a:xfrm rot="0">
            <a:off x="12343658" y="9677661"/>
            <a:ext cx="1918563" cy="452754"/>
          </a:xfrm>
          <a:prstGeom prst="rect">
            <a:avLst/>
          </a:prstGeom>
        </p:spPr>
        <p:txBody>
          <a:bodyPr anchor="t" rtlCol="false" tIns="0" lIns="0" bIns="0" rIns="0">
            <a:spAutoFit/>
          </a:bodyPr>
          <a:lstStyle/>
          <a:p>
            <a:pPr algn="ctr">
              <a:lnSpc>
                <a:spcPts val="1820"/>
              </a:lnSpc>
              <a:spcBef>
                <a:spcPct val="0"/>
              </a:spcBef>
            </a:pPr>
            <a:r>
              <a:rPr lang="en-US" sz="1300">
                <a:solidFill>
                  <a:srgbClr val="FFFFFF">
                    <a:alpha val="64706"/>
                  </a:srgbClr>
                </a:solidFill>
                <a:latin typeface="Montserrat Bold"/>
              </a:rPr>
              <a:t>Final Stacked Ensemble Pipeline</a:t>
            </a:r>
          </a:p>
        </p:txBody>
      </p:sp>
      <p:sp>
        <p:nvSpPr>
          <p:cNvPr name="TextBox 41" id="41"/>
          <p:cNvSpPr txBox="true"/>
          <p:nvPr/>
        </p:nvSpPr>
        <p:spPr>
          <a:xfrm rot="0">
            <a:off x="14309846" y="9609081"/>
            <a:ext cx="1498759" cy="692150"/>
          </a:xfrm>
          <a:prstGeom prst="rect">
            <a:avLst/>
          </a:prstGeom>
        </p:spPr>
        <p:txBody>
          <a:bodyPr anchor="t" rtlCol="false" tIns="0" lIns="0" bIns="0" rIns="0">
            <a:spAutoFit/>
          </a:bodyPr>
          <a:lstStyle/>
          <a:p>
            <a:pPr algn="ctr">
              <a:lnSpc>
                <a:spcPts val="2800"/>
              </a:lnSpc>
              <a:spcBef>
                <a:spcPct val="0"/>
              </a:spcBef>
            </a:pPr>
            <a:r>
              <a:rPr lang="en-US" sz="2000">
                <a:solidFill>
                  <a:srgbClr val="FFFFFF">
                    <a:alpha val="64706"/>
                  </a:srgbClr>
                </a:solidFill>
                <a:latin typeface="Montserrat Bold"/>
              </a:rPr>
              <a:t>SHAP VAlues</a:t>
            </a:r>
          </a:p>
        </p:txBody>
      </p:sp>
      <p:sp>
        <p:nvSpPr>
          <p:cNvPr name="TextBox 42" id="42"/>
          <p:cNvSpPr txBox="true"/>
          <p:nvPr/>
        </p:nvSpPr>
        <p:spPr>
          <a:xfrm rot="0">
            <a:off x="15378921" y="9725390"/>
            <a:ext cx="2560915" cy="339725"/>
          </a:xfrm>
          <a:prstGeom prst="rect">
            <a:avLst/>
          </a:prstGeom>
        </p:spPr>
        <p:txBody>
          <a:bodyPr anchor="t" rtlCol="false" tIns="0" lIns="0" bIns="0" rIns="0">
            <a:spAutoFit/>
          </a:bodyPr>
          <a:lstStyle/>
          <a:p>
            <a:pPr algn="ctr">
              <a:lnSpc>
                <a:spcPts val="2800"/>
              </a:lnSpc>
              <a:spcBef>
                <a:spcPct val="0"/>
              </a:spcBef>
            </a:pPr>
            <a:r>
              <a:rPr lang="en-US" sz="2000">
                <a:solidFill>
                  <a:srgbClr val="FFFFFF">
                    <a:alpha val="64706"/>
                  </a:srgbClr>
                </a:solidFill>
                <a:latin typeface="Montserrat Bold"/>
              </a:rPr>
              <a:t>Inferences</a:t>
            </a:r>
          </a:p>
        </p:txBody>
      </p:sp>
      <p:sp>
        <p:nvSpPr>
          <p:cNvPr name="TextBox 43" id="43"/>
          <p:cNvSpPr txBox="true"/>
          <p:nvPr/>
        </p:nvSpPr>
        <p:spPr>
          <a:xfrm rot="0">
            <a:off x="5341018" y="9601856"/>
            <a:ext cx="2793705" cy="566082"/>
          </a:xfrm>
          <a:prstGeom prst="rect">
            <a:avLst/>
          </a:prstGeom>
        </p:spPr>
        <p:txBody>
          <a:bodyPr anchor="t" rtlCol="false" tIns="0" lIns="0" bIns="0" rIns="0">
            <a:spAutoFit/>
          </a:bodyPr>
          <a:lstStyle/>
          <a:p>
            <a:pPr algn="ctr">
              <a:lnSpc>
                <a:spcPts val="2127"/>
              </a:lnSpc>
            </a:pPr>
            <a:r>
              <a:rPr lang="en-US" sz="2263">
                <a:solidFill>
                  <a:srgbClr val="FFFFFF"/>
                </a:solidFill>
                <a:latin typeface="Montserrat Bold"/>
              </a:rPr>
              <a:t>Data Preprocessing</a:t>
            </a:r>
          </a:p>
        </p:txBody>
      </p:sp>
      <p:sp>
        <p:nvSpPr>
          <p:cNvPr name="TextBox 44" id="44"/>
          <p:cNvSpPr txBox="true"/>
          <p:nvPr/>
        </p:nvSpPr>
        <p:spPr>
          <a:xfrm rot="0">
            <a:off x="1048418" y="1922602"/>
            <a:ext cx="7177863" cy="882337"/>
          </a:xfrm>
          <a:prstGeom prst="rect">
            <a:avLst/>
          </a:prstGeom>
        </p:spPr>
        <p:txBody>
          <a:bodyPr anchor="t" rtlCol="false" tIns="0" lIns="0" bIns="0" rIns="0">
            <a:spAutoFit/>
          </a:bodyPr>
          <a:lstStyle/>
          <a:p>
            <a:pPr algn="just">
              <a:lnSpc>
                <a:spcPts val="3620"/>
              </a:lnSpc>
            </a:pPr>
            <a:r>
              <a:rPr lang="en-US" sz="2585">
                <a:solidFill>
                  <a:srgbClr val="000000"/>
                </a:solidFill>
                <a:latin typeface="Montserrat Bold"/>
              </a:rPr>
              <a:t>No NaN values were present in the Data set</a:t>
            </a:r>
          </a:p>
        </p:txBody>
      </p:sp>
      <p:sp>
        <p:nvSpPr>
          <p:cNvPr name="TextBox 45" id="45"/>
          <p:cNvSpPr txBox="true"/>
          <p:nvPr/>
        </p:nvSpPr>
        <p:spPr>
          <a:xfrm rot="0">
            <a:off x="1231327" y="4908927"/>
            <a:ext cx="7164616" cy="3137154"/>
          </a:xfrm>
          <a:prstGeom prst="rect">
            <a:avLst/>
          </a:prstGeom>
        </p:spPr>
        <p:txBody>
          <a:bodyPr anchor="t" rtlCol="false" tIns="0" lIns="0" bIns="0" rIns="0">
            <a:spAutoFit/>
          </a:bodyPr>
          <a:lstStyle/>
          <a:p>
            <a:pPr algn="just" marL="557277" indent="-278638" lvl="1">
              <a:lnSpc>
                <a:spcPts val="3613"/>
              </a:lnSpc>
              <a:buFont typeface="Arial"/>
              <a:buChar char="•"/>
            </a:pPr>
            <a:r>
              <a:rPr lang="en-US" sz="2581">
                <a:solidFill>
                  <a:srgbClr val="000000"/>
                </a:solidFill>
                <a:latin typeface="Montserrat Bold"/>
              </a:rPr>
              <a:t>Replaced the outliers with NaN values</a:t>
            </a:r>
          </a:p>
          <a:p>
            <a:pPr algn="just" marL="557277" indent="-278638" lvl="1">
              <a:lnSpc>
                <a:spcPts val="3613"/>
              </a:lnSpc>
              <a:buFont typeface="Arial"/>
              <a:buChar char="•"/>
            </a:pPr>
            <a:r>
              <a:rPr lang="en-US" sz="2581">
                <a:solidFill>
                  <a:srgbClr val="000000"/>
                </a:solidFill>
                <a:latin typeface="Montserrat Bold"/>
              </a:rPr>
              <a:t>Imputed NaN values with MICE imputer</a:t>
            </a:r>
          </a:p>
          <a:p>
            <a:pPr algn="just" marL="557277" indent="-278638" lvl="1">
              <a:lnSpc>
                <a:spcPts val="3613"/>
              </a:lnSpc>
              <a:buFont typeface="Arial"/>
              <a:buChar char="•"/>
            </a:pPr>
            <a:r>
              <a:rPr lang="en-US" sz="2581">
                <a:solidFill>
                  <a:srgbClr val="000000"/>
                </a:solidFill>
                <a:latin typeface="Montserrat Bold"/>
              </a:rPr>
              <a:t>Markov Chain Integrated Equations (MICE) impute data such that original distribution is maintained without any spike in values</a:t>
            </a:r>
          </a:p>
        </p:txBody>
      </p:sp>
      <p:sp>
        <p:nvSpPr>
          <p:cNvPr name="TextBox 46" id="46"/>
          <p:cNvSpPr txBox="true"/>
          <p:nvPr/>
        </p:nvSpPr>
        <p:spPr>
          <a:xfrm rot="0">
            <a:off x="10242392" y="9704331"/>
            <a:ext cx="2101266" cy="485140"/>
          </a:xfrm>
          <a:prstGeom prst="rect">
            <a:avLst/>
          </a:prstGeom>
        </p:spPr>
        <p:txBody>
          <a:bodyPr anchor="t" rtlCol="false" tIns="0" lIns="0" bIns="0" rIns="0">
            <a:spAutoFit/>
          </a:bodyPr>
          <a:lstStyle/>
          <a:p>
            <a:pPr algn="ctr">
              <a:lnSpc>
                <a:spcPts val="1880"/>
              </a:lnSpc>
            </a:pPr>
            <a:r>
              <a:rPr lang="en-US" sz="2000">
                <a:solidFill>
                  <a:srgbClr val="FFFFFF">
                    <a:alpha val="64706"/>
                  </a:srgbClr>
                </a:solidFill>
                <a:latin typeface="Montserrat Bold"/>
              </a:rPr>
              <a:t>Base Model Selection</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DDDDDD">
                <a:alpha val="50000"/>
              </a:srgbClr>
            </a:gs>
            <a:gs pos="50000">
              <a:srgbClr val="EEEEEE">
                <a:alpha val="100000"/>
              </a:srgbClr>
            </a:gs>
            <a:gs pos="100000">
              <a:srgbClr val="FFFFFF">
                <a:alpha val="100000"/>
              </a:srgbClr>
            </a:gs>
          </a:gsLst>
          <a:lin ang="5400000"/>
        </a:gradFill>
      </p:bgPr>
    </p:bg>
    <p:spTree>
      <p:nvGrpSpPr>
        <p:cNvPr id="1" name=""/>
        <p:cNvGrpSpPr/>
        <p:nvPr/>
      </p:nvGrpSpPr>
      <p:grpSpPr>
        <a:xfrm>
          <a:off x="0" y="0"/>
          <a:ext cx="0" cy="0"/>
          <a:chOff x="0" y="0"/>
          <a:chExt cx="0" cy="0"/>
        </a:xfrm>
      </p:grpSpPr>
      <p:grpSp>
        <p:nvGrpSpPr>
          <p:cNvPr name="Group 2" id="2"/>
          <p:cNvGrpSpPr/>
          <p:nvPr/>
        </p:nvGrpSpPr>
        <p:grpSpPr>
          <a:xfrm rot="0">
            <a:off x="717822" y="1204925"/>
            <a:ext cx="7730238" cy="3910000"/>
            <a:chOff x="0" y="0"/>
            <a:chExt cx="1970433" cy="996657"/>
          </a:xfrm>
        </p:grpSpPr>
        <p:sp>
          <p:nvSpPr>
            <p:cNvPr name="Freeform 3" id="3"/>
            <p:cNvSpPr/>
            <p:nvPr/>
          </p:nvSpPr>
          <p:spPr>
            <a:xfrm flipH="false" flipV="false" rot="0">
              <a:off x="0" y="0"/>
              <a:ext cx="1970433" cy="996657"/>
            </a:xfrm>
            <a:custGeom>
              <a:avLst/>
              <a:gdLst/>
              <a:ahLst/>
              <a:cxnLst/>
              <a:rect r="r" b="b" t="t" l="l"/>
              <a:pathLst>
                <a:path h="996657" w="1970433">
                  <a:moveTo>
                    <a:pt x="50076" y="0"/>
                  </a:moveTo>
                  <a:lnTo>
                    <a:pt x="1920358" y="0"/>
                  </a:lnTo>
                  <a:cubicBezTo>
                    <a:pt x="1933639" y="0"/>
                    <a:pt x="1946375" y="5276"/>
                    <a:pt x="1955766" y="14667"/>
                  </a:cubicBezTo>
                  <a:cubicBezTo>
                    <a:pt x="1965157" y="24058"/>
                    <a:pt x="1970433" y="36795"/>
                    <a:pt x="1970433" y="50076"/>
                  </a:cubicBezTo>
                  <a:lnTo>
                    <a:pt x="1970433" y="946581"/>
                  </a:lnTo>
                  <a:cubicBezTo>
                    <a:pt x="1970433" y="959862"/>
                    <a:pt x="1965157" y="972599"/>
                    <a:pt x="1955766" y="981990"/>
                  </a:cubicBezTo>
                  <a:cubicBezTo>
                    <a:pt x="1946375" y="991381"/>
                    <a:pt x="1933639" y="996657"/>
                    <a:pt x="1920358" y="996657"/>
                  </a:cubicBezTo>
                  <a:lnTo>
                    <a:pt x="50076" y="996657"/>
                  </a:lnTo>
                  <a:cubicBezTo>
                    <a:pt x="36795" y="996657"/>
                    <a:pt x="24058" y="991381"/>
                    <a:pt x="14667" y="981990"/>
                  </a:cubicBezTo>
                  <a:cubicBezTo>
                    <a:pt x="5276" y="972599"/>
                    <a:pt x="0" y="959862"/>
                    <a:pt x="0" y="946581"/>
                  </a:cubicBezTo>
                  <a:lnTo>
                    <a:pt x="0" y="50076"/>
                  </a:lnTo>
                  <a:cubicBezTo>
                    <a:pt x="0" y="36795"/>
                    <a:pt x="5276" y="24058"/>
                    <a:pt x="14667" y="14667"/>
                  </a:cubicBezTo>
                  <a:cubicBezTo>
                    <a:pt x="24058" y="5276"/>
                    <a:pt x="36795" y="0"/>
                    <a:pt x="50076" y="0"/>
                  </a:cubicBezTo>
                  <a:close/>
                </a:path>
              </a:pathLst>
            </a:custGeom>
            <a:solidFill>
              <a:srgbClr val="FEFEFE"/>
            </a:solidFill>
            <a:ln w="57150" cap="rnd">
              <a:solidFill>
                <a:srgbClr val="1B2538"/>
              </a:solidFill>
              <a:prstDash val="dash"/>
              <a:round/>
            </a:ln>
          </p:spPr>
        </p:sp>
        <p:sp>
          <p:nvSpPr>
            <p:cNvPr name="TextBox 4" id="4"/>
            <p:cNvSpPr txBox="true"/>
            <p:nvPr/>
          </p:nvSpPr>
          <p:spPr>
            <a:xfrm>
              <a:off x="0" y="-38100"/>
              <a:ext cx="1970433" cy="1034757"/>
            </a:xfrm>
            <a:prstGeom prst="rect">
              <a:avLst/>
            </a:prstGeom>
          </p:spPr>
          <p:txBody>
            <a:bodyPr anchor="ctr" rtlCol="false" tIns="50800" lIns="50800" bIns="50800" rIns="50800"/>
            <a:lstStyle/>
            <a:p>
              <a:pPr algn="ctr">
                <a:lnSpc>
                  <a:spcPts val="2167"/>
                </a:lnSpc>
              </a:pPr>
            </a:p>
          </p:txBody>
        </p:sp>
      </p:grpSp>
      <p:grpSp>
        <p:nvGrpSpPr>
          <p:cNvPr name="Group 5" id="5"/>
          <p:cNvGrpSpPr/>
          <p:nvPr/>
        </p:nvGrpSpPr>
        <p:grpSpPr>
          <a:xfrm rot="0">
            <a:off x="1028700" y="7375212"/>
            <a:ext cx="7315170" cy="1804860"/>
            <a:chOff x="0" y="0"/>
            <a:chExt cx="1987888" cy="490469"/>
          </a:xfrm>
        </p:grpSpPr>
        <p:sp>
          <p:nvSpPr>
            <p:cNvPr name="Freeform 6" id="6"/>
            <p:cNvSpPr/>
            <p:nvPr/>
          </p:nvSpPr>
          <p:spPr>
            <a:xfrm flipH="false" flipV="false" rot="0">
              <a:off x="0" y="0"/>
              <a:ext cx="1987889" cy="490469"/>
            </a:xfrm>
            <a:custGeom>
              <a:avLst/>
              <a:gdLst/>
              <a:ahLst/>
              <a:cxnLst/>
              <a:rect r="r" b="b" t="t" l="l"/>
              <a:pathLst>
                <a:path h="490469" w="1987889">
                  <a:moveTo>
                    <a:pt x="52917" y="0"/>
                  </a:moveTo>
                  <a:lnTo>
                    <a:pt x="1934972" y="0"/>
                  </a:lnTo>
                  <a:cubicBezTo>
                    <a:pt x="1964197" y="0"/>
                    <a:pt x="1987889" y="23692"/>
                    <a:pt x="1987889" y="52917"/>
                  </a:cubicBezTo>
                  <a:lnTo>
                    <a:pt x="1987889" y="437552"/>
                  </a:lnTo>
                  <a:cubicBezTo>
                    <a:pt x="1987889" y="466777"/>
                    <a:pt x="1964197" y="490469"/>
                    <a:pt x="1934972" y="490469"/>
                  </a:cubicBezTo>
                  <a:lnTo>
                    <a:pt x="52917" y="490469"/>
                  </a:lnTo>
                  <a:cubicBezTo>
                    <a:pt x="23692" y="490469"/>
                    <a:pt x="0" y="466777"/>
                    <a:pt x="0" y="437552"/>
                  </a:cubicBezTo>
                  <a:lnTo>
                    <a:pt x="0" y="52917"/>
                  </a:lnTo>
                  <a:cubicBezTo>
                    <a:pt x="0" y="23692"/>
                    <a:pt x="23692" y="0"/>
                    <a:pt x="52917" y="0"/>
                  </a:cubicBezTo>
                  <a:close/>
                </a:path>
              </a:pathLst>
            </a:custGeom>
            <a:solidFill>
              <a:srgbClr val="F8F8F8"/>
            </a:solidFill>
            <a:ln w="57150" cap="rnd">
              <a:solidFill>
                <a:srgbClr val="1B2538"/>
              </a:solidFill>
              <a:prstDash val="dash"/>
              <a:round/>
            </a:ln>
          </p:spPr>
        </p:sp>
        <p:sp>
          <p:nvSpPr>
            <p:cNvPr name="TextBox 7" id="7"/>
            <p:cNvSpPr txBox="true"/>
            <p:nvPr/>
          </p:nvSpPr>
          <p:spPr>
            <a:xfrm>
              <a:off x="0" y="-38100"/>
              <a:ext cx="1987888" cy="528569"/>
            </a:xfrm>
            <a:prstGeom prst="rect">
              <a:avLst/>
            </a:prstGeom>
          </p:spPr>
          <p:txBody>
            <a:bodyPr anchor="ctr" rtlCol="false" tIns="50800" lIns="50800" bIns="50800" rIns="50800"/>
            <a:lstStyle/>
            <a:p>
              <a:pPr algn="ctr">
                <a:lnSpc>
                  <a:spcPts val="2167"/>
                </a:lnSpc>
              </a:pPr>
            </a:p>
          </p:txBody>
        </p:sp>
      </p:grpSp>
      <p:grpSp>
        <p:nvGrpSpPr>
          <p:cNvPr name="Group 8" id="8"/>
          <p:cNvGrpSpPr/>
          <p:nvPr/>
        </p:nvGrpSpPr>
        <p:grpSpPr>
          <a:xfrm rot="0">
            <a:off x="1755944" y="1026617"/>
            <a:ext cx="5497085" cy="378097"/>
            <a:chOff x="0" y="0"/>
            <a:chExt cx="1401204" cy="96377"/>
          </a:xfrm>
        </p:grpSpPr>
        <p:sp>
          <p:nvSpPr>
            <p:cNvPr name="Freeform 9" id="9"/>
            <p:cNvSpPr/>
            <p:nvPr/>
          </p:nvSpPr>
          <p:spPr>
            <a:xfrm flipH="false" flipV="false" rot="0">
              <a:off x="0" y="0"/>
              <a:ext cx="1401204" cy="96377"/>
            </a:xfrm>
            <a:custGeom>
              <a:avLst/>
              <a:gdLst/>
              <a:ahLst/>
              <a:cxnLst/>
              <a:rect r="r" b="b" t="t" l="l"/>
              <a:pathLst>
                <a:path h="96377" w="1401204">
                  <a:moveTo>
                    <a:pt x="48188" y="0"/>
                  </a:moveTo>
                  <a:lnTo>
                    <a:pt x="1353016" y="0"/>
                  </a:lnTo>
                  <a:cubicBezTo>
                    <a:pt x="1379629" y="0"/>
                    <a:pt x="1401204" y="21575"/>
                    <a:pt x="1401204" y="48188"/>
                  </a:cubicBezTo>
                  <a:lnTo>
                    <a:pt x="1401204" y="48188"/>
                  </a:lnTo>
                  <a:cubicBezTo>
                    <a:pt x="1401204" y="60969"/>
                    <a:pt x="1396127" y="73226"/>
                    <a:pt x="1387090" y="82263"/>
                  </a:cubicBezTo>
                  <a:cubicBezTo>
                    <a:pt x="1378053" y="91300"/>
                    <a:pt x="1365796" y="96377"/>
                    <a:pt x="1353016" y="96377"/>
                  </a:cubicBezTo>
                  <a:lnTo>
                    <a:pt x="48188" y="96377"/>
                  </a:lnTo>
                  <a:cubicBezTo>
                    <a:pt x="21575" y="96377"/>
                    <a:pt x="0" y="74802"/>
                    <a:pt x="0" y="48188"/>
                  </a:cubicBezTo>
                  <a:lnTo>
                    <a:pt x="0" y="48188"/>
                  </a:lnTo>
                  <a:cubicBezTo>
                    <a:pt x="0" y="21575"/>
                    <a:pt x="21575" y="0"/>
                    <a:pt x="48188" y="0"/>
                  </a:cubicBezTo>
                  <a:close/>
                </a:path>
              </a:pathLst>
            </a:custGeom>
            <a:solidFill>
              <a:srgbClr val="96EFFF"/>
            </a:solidFill>
          </p:spPr>
        </p:sp>
        <p:sp>
          <p:nvSpPr>
            <p:cNvPr name="TextBox 10" id="10"/>
            <p:cNvSpPr txBox="true"/>
            <p:nvPr/>
          </p:nvSpPr>
          <p:spPr>
            <a:xfrm>
              <a:off x="0" y="-38100"/>
              <a:ext cx="1401204" cy="134477"/>
            </a:xfrm>
            <a:prstGeom prst="rect">
              <a:avLst/>
            </a:prstGeom>
          </p:spPr>
          <p:txBody>
            <a:bodyPr anchor="ctr" rtlCol="false" tIns="50800" lIns="50800" bIns="50800" rIns="50800"/>
            <a:lstStyle/>
            <a:p>
              <a:pPr algn="ctr">
                <a:lnSpc>
                  <a:spcPts val="2167"/>
                </a:lnSpc>
              </a:pPr>
              <a:r>
                <a:rPr lang="en-US" sz="1548">
                  <a:solidFill>
                    <a:srgbClr val="000000"/>
                  </a:solidFill>
                  <a:latin typeface="Droid Serif Bold"/>
                </a:rPr>
                <a:t>Violin Plot of Features</a:t>
              </a:r>
            </a:p>
          </p:txBody>
        </p:sp>
      </p:grpSp>
      <p:grpSp>
        <p:nvGrpSpPr>
          <p:cNvPr name="Group 11" id="11"/>
          <p:cNvGrpSpPr/>
          <p:nvPr/>
        </p:nvGrpSpPr>
        <p:grpSpPr>
          <a:xfrm rot="0">
            <a:off x="-479022" y="-966983"/>
            <a:ext cx="8072457" cy="1717375"/>
            <a:chOff x="0" y="0"/>
            <a:chExt cx="1957190" cy="416382"/>
          </a:xfrm>
        </p:grpSpPr>
        <p:sp>
          <p:nvSpPr>
            <p:cNvPr name="Freeform 12" id="12"/>
            <p:cNvSpPr/>
            <p:nvPr/>
          </p:nvSpPr>
          <p:spPr>
            <a:xfrm flipH="false" flipV="false" rot="0">
              <a:off x="0" y="0"/>
              <a:ext cx="1957190" cy="416382"/>
            </a:xfrm>
            <a:custGeom>
              <a:avLst/>
              <a:gdLst/>
              <a:ahLst/>
              <a:cxnLst/>
              <a:rect r="r" b="b" t="t" l="l"/>
              <a:pathLst>
                <a:path h="416382" w="1957190">
                  <a:moveTo>
                    <a:pt x="1753990" y="0"/>
                  </a:moveTo>
                  <a:lnTo>
                    <a:pt x="0" y="0"/>
                  </a:lnTo>
                  <a:lnTo>
                    <a:pt x="0" y="416382"/>
                  </a:lnTo>
                  <a:lnTo>
                    <a:pt x="1753990" y="416382"/>
                  </a:lnTo>
                  <a:lnTo>
                    <a:pt x="1957190" y="208191"/>
                  </a:lnTo>
                  <a:lnTo>
                    <a:pt x="1753990" y="0"/>
                  </a:lnTo>
                  <a:close/>
                </a:path>
              </a:pathLst>
            </a:custGeom>
            <a:solidFill>
              <a:srgbClr val="17568D"/>
            </a:solidFill>
            <a:ln cap="sq">
              <a:noFill/>
              <a:prstDash val="solid"/>
              <a:miter/>
            </a:ln>
          </p:spPr>
        </p:sp>
        <p:sp>
          <p:nvSpPr>
            <p:cNvPr name="TextBox 13" id="13"/>
            <p:cNvSpPr txBox="true"/>
            <p:nvPr/>
          </p:nvSpPr>
          <p:spPr>
            <a:xfrm>
              <a:off x="0" y="-38100"/>
              <a:ext cx="1842890" cy="454482"/>
            </a:xfrm>
            <a:prstGeom prst="rect">
              <a:avLst/>
            </a:prstGeom>
          </p:spPr>
          <p:txBody>
            <a:bodyPr anchor="ctr" rtlCol="false" tIns="50800" lIns="50800" bIns="50800" rIns="50800"/>
            <a:lstStyle/>
            <a:p>
              <a:pPr algn="ctr" marL="0" indent="0" lvl="0">
                <a:lnSpc>
                  <a:spcPts val="3360"/>
                </a:lnSpc>
                <a:spcBef>
                  <a:spcPct val="0"/>
                </a:spcBef>
              </a:pPr>
            </a:p>
          </p:txBody>
        </p:sp>
      </p:grpSp>
      <p:grpSp>
        <p:nvGrpSpPr>
          <p:cNvPr name="Group 14" id="14"/>
          <p:cNvGrpSpPr/>
          <p:nvPr/>
        </p:nvGrpSpPr>
        <p:grpSpPr>
          <a:xfrm rot="0">
            <a:off x="8778104" y="1240579"/>
            <a:ext cx="8871452" cy="7995686"/>
            <a:chOff x="0" y="0"/>
            <a:chExt cx="2185777" cy="1970002"/>
          </a:xfrm>
        </p:grpSpPr>
        <p:sp>
          <p:nvSpPr>
            <p:cNvPr name="Freeform 15" id="15"/>
            <p:cNvSpPr/>
            <p:nvPr/>
          </p:nvSpPr>
          <p:spPr>
            <a:xfrm flipH="false" flipV="false" rot="0">
              <a:off x="0" y="0"/>
              <a:ext cx="2185777" cy="1970002"/>
            </a:xfrm>
            <a:custGeom>
              <a:avLst/>
              <a:gdLst/>
              <a:ahLst/>
              <a:cxnLst/>
              <a:rect r="r" b="b" t="t" l="l"/>
              <a:pathLst>
                <a:path h="1970002" w="2185777">
                  <a:moveTo>
                    <a:pt x="43634" y="0"/>
                  </a:moveTo>
                  <a:lnTo>
                    <a:pt x="2142143" y="0"/>
                  </a:lnTo>
                  <a:cubicBezTo>
                    <a:pt x="2153715" y="0"/>
                    <a:pt x="2164814" y="4597"/>
                    <a:pt x="2172997" y="12780"/>
                  </a:cubicBezTo>
                  <a:cubicBezTo>
                    <a:pt x="2181179" y="20963"/>
                    <a:pt x="2185777" y="32061"/>
                    <a:pt x="2185777" y="43634"/>
                  </a:cubicBezTo>
                  <a:lnTo>
                    <a:pt x="2185777" y="1926368"/>
                  </a:lnTo>
                  <a:cubicBezTo>
                    <a:pt x="2185777" y="1950467"/>
                    <a:pt x="2166241" y="1970002"/>
                    <a:pt x="2142143" y="1970002"/>
                  </a:cubicBezTo>
                  <a:lnTo>
                    <a:pt x="43634" y="1970002"/>
                  </a:lnTo>
                  <a:cubicBezTo>
                    <a:pt x="32061" y="1970002"/>
                    <a:pt x="20963" y="1965405"/>
                    <a:pt x="12780" y="1957222"/>
                  </a:cubicBezTo>
                  <a:cubicBezTo>
                    <a:pt x="4597" y="1949039"/>
                    <a:pt x="0" y="1937941"/>
                    <a:pt x="0" y="1926368"/>
                  </a:cubicBezTo>
                  <a:lnTo>
                    <a:pt x="0" y="43634"/>
                  </a:lnTo>
                  <a:cubicBezTo>
                    <a:pt x="0" y="19536"/>
                    <a:pt x="19536" y="0"/>
                    <a:pt x="43634" y="0"/>
                  </a:cubicBezTo>
                  <a:close/>
                </a:path>
              </a:pathLst>
            </a:custGeom>
            <a:solidFill>
              <a:srgbClr val="F8F8F8"/>
            </a:solidFill>
            <a:ln w="57150" cap="rnd">
              <a:solidFill>
                <a:srgbClr val="1B2538"/>
              </a:solidFill>
              <a:prstDash val="dash"/>
              <a:round/>
            </a:ln>
          </p:spPr>
        </p:sp>
        <p:sp>
          <p:nvSpPr>
            <p:cNvPr name="TextBox 16" id="16"/>
            <p:cNvSpPr txBox="true"/>
            <p:nvPr/>
          </p:nvSpPr>
          <p:spPr>
            <a:xfrm>
              <a:off x="0" y="-38100"/>
              <a:ext cx="2185777" cy="2008102"/>
            </a:xfrm>
            <a:prstGeom prst="rect">
              <a:avLst/>
            </a:prstGeom>
          </p:spPr>
          <p:txBody>
            <a:bodyPr anchor="ctr" rtlCol="false" tIns="50800" lIns="50800" bIns="50800" rIns="50800"/>
            <a:lstStyle/>
            <a:p>
              <a:pPr algn="ctr">
                <a:lnSpc>
                  <a:spcPts val="2167"/>
                </a:lnSpc>
              </a:pPr>
            </a:p>
          </p:txBody>
        </p:sp>
      </p:grpSp>
      <p:grpSp>
        <p:nvGrpSpPr>
          <p:cNvPr name="Group 17" id="17"/>
          <p:cNvGrpSpPr/>
          <p:nvPr/>
        </p:nvGrpSpPr>
        <p:grpSpPr>
          <a:xfrm rot="0">
            <a:off x="10068957" y="1028700"/>
            <a:ext cx="6339126" cy="513681"/>
            <a:chOff x="0" y="0"/>
            <a:chExt cx="1518893" cy="126562"/>
          </a:xfrm>
        </p:grpSpPr>
        <p:sp>
          <p:nvSpPr>
            <p:cNvPr name="Freeform 18" id="18"/>
            <p:cNvSpPr/>
            <p:nvPr/>
          </p:nvSpPr>
          <p:spPr>
            <a:xfrm flipH="false" flipV="false" rot="0">
              <a:off x="0" y="0"/>
              <a:ext cx="1518893" cy="126562"/>
            </a:xfrm>
            <a:custGeom>
              <a:avLst/>
              <a:gdLst/>
              <a:ahLst/>
              <a:cxnLst/>
              <a:rect r="r" b="b" t="t" l="l"/>
              <a:pathLst>
                <a:path h="126562" w="1518893">
                  <a:moveTo>
                    <a:pt x="62286" y="0"/>
                  </a:moveTo>
                  <a:lnTo>
                    <a:pt x="1456607" y="0"/>
                  </a:lnTo>
                  <a:cubicBezTo>
                    <a:pt x="1473127" y="0"/>
                    <a:pt x="1488969" y="6562"/>
                    <a:pt x="1500650" y="18243"/>
                  </a:cubicBezTo>
                  <a:cubicBezTo>
                    <a:pt x="1512331" y="29924"/>
                    <a:pt x="1518893" y="45767"/>
                    <a:pt x="1518893" y="62286"/>
                  </a:cubicBezTo>
                  <a:lnTo>
                    <a:pt x="1518893" y="64276"/>
                  </a:lnTo>
                  <a:cubicBezTo>
                    <a:pt x="1518893" y="80796"/>
                    <a:pt x="1512331" y="96638"/>
                    <a:pt x="1500650" y="108319"/>
                  </a:cubicBezTo>
                  <a:cubicBezTo>
                    <a:pt x="1488969" y="120000"/>
                    <a:pt x="1473127" y="126562"/>
                    <a:pt x="1456607" y="126562"/>
                  </a:cubicBezTo>
                  <a:lnTo>
                    <a:pt x="62286" y="126562"/>
                  </a:lnTo>
                  <a:cubicBezTo>
                    <a:pt x="45767" y="126562"/>
                    <a:pt x="29924" y="120000"/>
                    <a:pt x="18243" y="108319"/>
                  </a:cubicBezTo>
                  <a:cubicBezTo>
                    <a:pt x="6562" y="96638"/>
                    <a:pt x="0" y="80796"/>
                    <a:pt x="0" y="64276"/>
                  </a:cubicBezTo>
                  <a:lnTo>
                    <a:pt x="0" y="62286"/>
                  </a:lnTo>
                  <a:cubicBezTo>
                    <a:pt x="0" y="45767"/>
                    <a:pt x="6562" y="29924"/>
                    <a:pt x="18243" y="18243"/>
                  </a:cubicBezTo>
                  <a:cubicBezTo>
                    <a:pt x="29924" y="6562"/>
                    <a:pt x="45767" y="0"/>
                    <a:pt x="62286" y="0"/>
                  </a:cubicBezTo>
                  <a:close/>
                </a:path>
              </a:pathLst>
            </a:custGeom>
            <a:solidFill>
              <a:srgbClr val="96EFFF"/>
            </a:solidFill>
          </p:spPr>
        </p:sp>
        <p:sp>
          <p:nvSpPr>
            <p:cNvPr name="TextBox 19" id="19"/>
            <p:cNvSpPr txBox="true"/>
            <p:nvPr/>
          </p:nvSpPr>
          <p:spPr>
            <a:xfrm>
              <a:off x="0" y="-47625"/>
              <a:ext cx="1518893" cy="174187"/>
            </a:xfrm>
            <a:prstGeom prst="rect">
              <a:avLst/>
            </a:prstGeom>
          </p:spPr>
          <p:txBody>
            <a:bodyPr anchor="ctr" rtlCol="false" tIns="50800" lIns="50800" bIns="50800" rIns="50800"/>
            <a:lstStyle/>
            <a:p>
              <a:pPr algn="ctr">
                <a:lnSpc>
                  <a:spcPts val="2100"/>
                </a:lnSpc>
              </a:pPr>
              <a:r>
                <a:rPr lang="en-US" sz="1500">
                  <a:solidFill>
                    <a:srgbClr val="000000"/>
                  </a:solidFill>
                  <a:latin typeface="Droid Serif Bold"/>
                </a:rPr>
                <a:t> Correlation Plot among various features affecting the GFA</a:t>
              </a:r>
            </a:p>
          </p:txBody>
        </p:sp>
      </p:grpSp>
      <p:grpSp>
        <p:nvGrpSpPr>
          <p:cNvPr name="Group 20" id="20"/>
          <p:cNvGrpSpPr/>
          <p:nvPr/>
        </p:nvGrpSpPr>
        <p:grpSpPr>
          <a:xfrm rot="0">
            <a:off x="-362689" y="9529037"/>
            <a:ext cx="18650689" cy="1560722"/>
            <a:chOff x="0" y="0"/>
            <a:chExt cx="4912116" cy="411054"/>
          </a:xfrm>
        </p:grpSpPr>
        <p:sp>
          <p:nvSpPr>
            <p:cNvPr name="Freeform 21" id="21"/>
            <p:cNvSpPr/>
            <p:nvPr/>
          </p:nvSpPr>
          <p:spPr>
            <a:xfrm flipH="false" flipV="false" rot="0">
              <a:off x="0" y="0"/>
              <a:ext cx="4912116" cy="411054"/>
            </a:xfrm>
            <a:custGeom>
              <a:avLst/>
              <a:gdLst/>
              <a:ahLst/>
              <a:cxnLst/>
              <a:rect r="r" b="b" t="t" l="l"/>
              <a:pathLst>
                <a:path h="411054" w="4912116">
                  <a:moveTo>
                    <a:pt x="4708916" y="0"/>
                  </a:moveTo>
                  <a:lnTo>
                    <a:pt x="0" y="0"/>
                  </a:lnTo>
                  <a:lnTo>
                    <a:pt x="0" y="411054"/>
                  </a:lnTo>
                  <a:lnTo>
                    <a:pt x="4708916" y="411054"/>
                  </a:lnTo>
                  <a:lnTo>
                    <a:pt x="4912116" y="205527"/>
                  </a:lnTo>
                  <a:lnTo>
                    <a:pt x="4708916" y="0"/>
                  </a:lnTo>
                  <a:close/>
                </a:path>
              </a:pathLst>
            </a:custGeom>
            <a:solidFill>
              <a:srgbClr val="A8A8A8"/>
            </a:solidFill>
            <a:ln cap="sq">
              <a:noFill/>
              <a:prstDash val="solid"/>
              <a:miter/>
            </a:ln>
          </p:spPr>
        </p:sp>
        <p:sp>
          <p:nvSpPr>
            <p:cNvPr name="TextBox 22" id="22"/>
            <p:cNvSpPr txBox="true"/>
            <p:nvPr/>
          </p:nvSpPr>
          <p:spPr>
            <a:xfrm>
              <a:off x="0" y="-38100"/>
              <a:ext cx="4797816" cy="449154"/>
            </a:xfrm>
            <a:prstGeom prst="rect">
              <a:avLst/>
            </a:prstGeom>
          </p:spPr>
          <p:txBody>
            <a:bodyPr anchor="ctr" rtlCol="false" tIns="50800" lIns="50800" bIns="50800" rIns="50800"/>
            <a:lstStyle/>
            <a:p>
              <a:pPr algn="ctr">
                <a:lnSpc>
                  <a:spcPts val="3360"/>
                </a:lnSpc>
              </a:pPr>
            </a:p>
          </p:txBody>
        </p:sp>
      </p:grpSp>
      <p:grpSp>
        <p:nvGrpSpPr>
          <p:cNvPr name="Group 23" id="23"/>
          <p:cNvGrpSpPr/>
          <p:nvPr/>
        </p:nvGrpSpPr>
        <p:grpSpPr>
          <a:xfrm rot="0">
            <a:off x="7126186" y="9496790"/>
            <a:ext cx="3615789" cy="1385362"/>
            <a:chOff x="0" y="0"/>
            <a:chExt cx="1043259" cy="399717"/>
          </a:xfrm>
        </p:grpSpPr>
        <p:sp>
          <p:nvSpPr>
            <p:cNvPr name="Freeform 24" id="24"/>
            <p:cNvSpPr/>
            <p:nvPr/>
          </p:nvSpPr>
          <p:spPr>
            <a:xfrm flipH="false" flipV="false" rot="0">
              <a:off x="0" y="0"/>
              <a:ext cx="1043259" cy="399717"/>
            </a:xfrm>
            <a:custGeom>
              <a:avLst/>
              <a:gdLst/>
              <a:ahLst/>
              <a:cxnLst/>
              <a:rect r="r" b="b" t="t" l="l"/>
              <a:pathLst>
                <a:path h="399717" w="1043259">
                  <a:moveTo>
                    <a:pt x="840059" y="0"/>
                  </a:moveTo>
                  <a:lnTo>
                    <a:pt x="0" y="0"/>
                  </a:lnTo>
                  <a:lnTo>
                    <a:pt x="203200" y="399717"/>
                  </a:lnTo>
                  <a:lnTo>
                    <a:pt x="1043259" y="399717"/>
                  </a:lnTo>
                  <a:lnTo>
                    <a:pt x="840059" y="0"/>
                  </a:lnTo>
                  <a:close/>
                </a:path>
              </a:pathLst>
            </a:custGeom>
            <a:solidFill>
              <a:srgbClr val="17568D"/>
            </a:solidFill>
          </p:spPr>
        </p:sp>
        <p:sp>
          <p:nvSpPr>
            <p:cNvPr name="TextBox 25" id="25"/>
            <p:cNvSpPr txBox="true"/>
            <p:nvPr/>
          </p:nvSpPr>
          <p:spPr>
            <a:xfrm>
              <a:off x="101600" y="-57150"/>
              <a:ext cx="840059" cy="456867"/>
            </a:xfrm>
            <a:prstGeom prst="rect">
              <a:avLst/>
            </a:prstGeom>
          </p:spPr>
          <p:txBody>
            <a:bodyPr anchor="ctr" rtlCol="false" tIns="50800" lIns="50800" bIns="50800" rIns="50800"/>
            <a:lstStyle/>
            <a:p>
              <a:pPr algn="ctr">
                <a:lnSpc>
                  <a:spcPts val="3079"/>
                </a:lnSpc>
              </a:pPr>
            </a:p>
          </p:txBody>
        </p:sp>
      </p:grpSp>
      <p:sp>
        <p:nvSpPr>
          <p:cNvPr name="Freeform 26" id="26"/>
          <p:cNvSpPr/>
          <p:nvPr/>
        </p:nvSpPr>
        <p:spPr>
          <a:xfrm flipH="false" flipV="false" rot="0">
            <a:off x="830630" y="1540415"/>
            <a:ext cx="7504623" cy="3279235"/>
          </a:xfrm>
          <a:custGeom>
            <a:avLst/>
            <a:gdLst/>
            <a:ahLst/>
            <a:cxnLst/>
            <a:rect r="r" b="b" t="t" l="l"/>
            <a:pathLst>
              <a:path h="3279235" w="7504623">
                <a:moveTo>
                  <a:pt x="0" y="0"/>
                </a:moveTo>
                <a:lnTo>
                  <a:pt x="7504623" y="0"/>
                </a:lnTo>
                <a:lnTo>
                  <a:pt x="7504623" y="3279235"/>
                </a:lnTo>
                <a:lnTo>
                  <a:pt x="0" y="3279235"/>
                </a:lnTo>
                <a:lnTo>
                  <a:pt x="0" y="0"/>
                </a:lnTo>
                <a:close/>
              </a:path>
            </a:pathLst>
          </a:custGeom>
          <a:blipFill>
            <a:blip r:embed="rId2"/>
            <a:stretch>
              <a:fillRect l="0" t="-10566" r="-1303" b="-2869"/>
            </a:stretch>
          </a:blipFill>
        </p:spPr>
      </p:sp>
      <p:grpSp>
        <p:nvGrpSpPr>
          <p:cNvPr name="Group 27" id="27"/>
          <p:cNvGrpSpPr/>
          <p:nvPr/>
        </p:nvGrpSpPr>
        <p:grpSpPr>
          <a:xfrm rot="0">
            <a:off x="981822" y="5463788"/>
            <a:ext cx="7167999" cy="1768549"/>
            <a:chOff x="0" y="0"/>
            <a:chExt cx="1987888" cy="490469"/>
          </a:xfrm>
        </p:grpSpPr>
        <p:sp>
          <p:nvSpPr>
            <p:cNvPr name="Freeform 28" id="28"/>
            <p:cNvSpPr/>
            <p:nvPr/>
          </p:nvSpPr>
          <p:spPr>
            <a:xfrm flipH="false" flipV="false" rot="0">
              <a:off x="0" y="0"/>
              <a:ext cx="1987889" cy="490469"/>
            </a:xfrm>
            <a:custGeom>
              <a:avLst/>
              <a:gdLst/>
              <a:ahLst/>
              <a:cxnLst/>
              <a:rect r="r" b="b" t="t" l="l"/>
              <a:pathLst>
                <a:path h="490469" w="1987889">
                  <a:moveTo>
                    <a:pt x="54003" y="0"/>
                  </a:moveTo>
                  <a:lnTo>
                    <a:pt x="1933885" y="0"/>
                  </a:lnTo>
                  <a:cubicBezTo>
                    <a:pt x="1963710" y="0"/>
                    <a:pt x="1987889" y="24178"/>
                    <a:pt x="1987889" y="54003"/>
                  </a:cubicBezTo>
                  <a:lnTo>
                    <a:pt x="1987889" y="436465"/>
                  </a:lnTo>
                  <a:cubicBezTo>
                    <a:pt x="1987889" y="450788"/>
                    <a:pt x="1982199" y="464524"/>
                    <a:pt x="1972071" y="474651"/>
                  </a:cubicBezTo>
                  <a:cubicBezTo>
                    <a:pt x="1961944" y="484779"/>
                    <a:pt x="1948208" y="490469"/>
                    <a:pt x="1933885" y="490469"/>
                  </a:cubicBezTo>
                  <a:lnTo>
                    <a:pt x="54003" y="490469"/>
                  </a:lnTo>
                  <a:cubicBezTo>
                    <a:pt x="39681" y="490469"/>
                    <a:pt x="25945" y="484779"/>
                    <a:pt x="15817" y="474651"/>
                  </a:cubicBezTo>
                  <a:cubicBezTo>
                    <a:pt x="5690" y="464524"/>
                    <a:pt x="0" y="450788"/>
                    <a:pt x="0" y="436465"/>
                  </a:cubicBezTo>
                  <a:lnTo>
                    <a:pt x="0" y="54003"/>
                  </a:lnTo>
                  <a:cubicBezTo>
                    <a:pt x="0" y="39681"/>
                    <a:pt x="5690" y="25945"/>
                    <a:pt x="15817" y="15817"/>
                  </a:cubicBezTo>
                  <a:cubicBezTo>
                    <a:pt x="25945" y="5690"/>
                    <a:pt x="39681" y="0"/>
                    <a:pt x="54003" y="0"/>
                  </a:cubicBezTo>
                  <a:close/>
                </a:path>
              </a:pathLst>
            </a:custGeom>
            <a:solidFill>
              <a:srgbClr val="F8F8F8"/>
            </a:solidFill>
            <a:ln w="57150" cap="rnd">
              <a:solidFill>
                <a:srgbClr val="1B2538"/>
              </a:solidFill>
              <a:prstDash val="dash"/>
              <a:round/>
            </a:ln>
          </p:spPr>
        </p:sp>
        <p:sp>
          <p:nvSpPr>
            <p:cNvPr name="TextBox 29" id="29"/>
            <p:cNvSpPr txBox="true"/>
            <p:nvPr/>
          </p:nvSpPr>
          <p:spPr>
            <a:xfrm>
              <a:off x="0" y="-38100"/>
              <a:ext cx="1987888" cy="528569"/>
            </a:xfrm>
            <a:prstGeom prst="rect">
              <a:avLst/>
            </a:prstGeom>
          </p:spPr>
          <p:txBody>
            <a:bodyPr anchor="ctr" rtlCol="false" tIns="50800" lIns="50800" bIns="50800" rIns="50800"/>
            <a:lstStyle/>
            <a:p>
              <a:pPr algn="ctr">
                <a:lnSpc>
                  <a:spcPts val="2167"/>
                </a:lnSpc>
              </a:pPr>
            </a:p>
          </p:txBody>
        </p:sp>
      </p:grpSp>
      <p:grpSp>
        <p:nvGrpSpPr>
          <p:cNvPr name="Group 30" id="30"/>
          <p:cNvGrpSpPr/>
          <p:nvPr/>
        </p:nvGrpSpPr>
        <p:grpSpPr>
          <a:xfrm rot="5400000">
            <a:off x="8277572" y="7929572"/>
            <a:ext cx="628310" cy="549771"/>
            <a:chOff x="0" y="0"/>
            <a:chExt cx="812800" cy="711200"/>
          </a:xfrm>
        </p:grpSpPr>
        <p:sp>
          <p:nvSpPr>
            <p:cNvPr name="Freeform 31" id="31"/>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004AAD"/>
            </a:solidFill>
          </p:spPr>
        </p:sp>
        <p:sp>
          <p:nvSpPr>
            <p:cNvPr name="TextBox 32" id="32"/>
            <p:cNvSpPr txBox="true"/>
            <p:nvPr/>
          </p:nvSpPr>
          <p:spPr>
            <a:xfrm>
              <a:off x="127000" y="292100"/>
              <a:ext cx="558800" cy="368300"/>
            </a:xfrm>
            <a:prstGeom prst="rect">
              <a:avLst/>
            </a:prstGeom>
          </p:spPr>
          <p:txBody>
            <a:bodyPr anchor="ctr" rtlCol="false" tIns="50800" lIns="50800" bIns="50800" rIns="50800"/>
            <a:lstStyle/>
            <a:p>
              <a:pPr algn="ctr">
                <a:lnSpc>
                  <a:spcPts val="2800"/>
                </a:lnSpc>
              </a:pPr>
            </a:p>
          </p:txBody>
        </p:sp>
      </p:grpSp>
      <p:sp>
        <p:nvSpPr>
          <p:cNvPr name="TextBox 33" id="33"/>
          <p:cNvSpPr txBox="true"/>
          <p:nvPr/>
        </p:nvSpPr>
        <p:spPr>
          <a:xfrm rot="0">
            <a:off x="322361" y="91263"/>
            <a:ext cx="6782044" cy="573404"/>
          </a:xfrm>
          <a:prstGeom prst="rect">
            <a:avLst/>
          </a:prstGeom>
        </p:spPr>
        <p:txBody>
          <a:bodyPr anchor="t" rtlCol="false" tIns="0" lIns="0" bIns="0" rIns="0">
            <a:spAutoFit/>
          </a:bodyPr>
          <a:lstStyle/>
          <a:p>
            <a:pPr algn="l">
              <a:lnSpc>
                <a:spcPts val="4620"/>
              </a:lnSpc>
              <a:spcBef>
                <a:spcPct val="0"/>
              </a:spcBef>
            </a:pPr>
            <a:r>
              <a:rPr lang="en-US" sz="3300">
                <a:solidFill>
                  <a:srgbClr val="FFFFFF"/>
                </a:solidFill>
                <a:latin typeface="Lovelo"/>
              </a:rPr>
              <a:t>DATA VISUALIZATION</a:t>
            </a:r>
          </a:p>
        </p:txBody>
      </p:sp>
      <p:sp>
        <p:nvSpPr>
          <p:cNvPr name="TextBox 34" id="34"/>
          <p:cNvSpPr txBox="true"/>
          <p:nvPr/>
        </p:nvSpPr>
        <p:spPr>
          <a:xfrm rot="0">
            <a:off x="-88303" y="9821467"/>
            <a:ext cx="3055501" cy="231775"/>
          </a:xfrm>
          <a:prstGeom prst="rect">
            <a:avLst/>
          </a:prstGeom>
        </p:spPr>
        <p:txBody>
          <a:bodyPr anchor="t" rtlCol="false" tIns="0" lIns="0" bIns="0" rIns="0">
            <a:spAutoFit/>
          </a:bodyPr>
          <a:lstStyle/>
          <a:p>
            <a:pPr algn="ctr">
              <a:lnSpc>
                <a:spcPts val="1700"/>
              </a:lnSpc>
            </a:pPr>
            <a:r>
              <a:rPr lang="en-US" sz="2000">
                <a:solidFill>
                  <a:srgbClr val="FFFFFF">
                    <a:alpha val="64706"/>
                  </a:srgbClr>
                </a:solidFill>
                <a:latin typeface="Montserrat Bold"/>
              </a:rPr>
              <a:t>Problem Statement</a:t>
            </a:r>
          </a:p>
        </p:txBody>
      </p:sp>
      <p:sp>
        <p:nvSpPr>
          <p:cNvPr name="TextBox 35" id="35"/>
          <p:cNvSpPr txBox="true"/>
          <p:nvPr/>
        </p:nvSpPr>
        <p:spPr>
          <a:xfrm rot="0">
            <a:off x="5232300" y="9683343"/>
            <a:ext cx="1954054" cy="485140"/>
          </a:xfrm>
          <a:prstGeom prst="rect">
            <a:avLst/>
          </a:prstGeom>
        </p:spPr>
        <p:txBody>
          <a:bodyPr anchor="t" rtlCol="false" tIns="0" lIns="0" bIns="0" rIns="0">
            <a:spAutoFit/>
          </a:bodyPr>
          <a:lstStyle/>
          <a:p>
            <a:pPr algn="ctr">
              <a:lnSpc>
                <a:spcPts val="1880"/>
              </a:lnSpc>
            </a:pPr>
            <a:r>
              <a:rPr lang="en-US" sz="2000">
                <a:solidFill>
                  <a:srgbClr val="FFFFFF">
                    <a:alpha val="64706"/>
                  </a:srgbClr>
                </a:solidFill>
                <a:latin typeface="Montserrat Bold"/>
              </a:rPr>
              <a:t>Data Preprocessing</a:t>
            </a:r>
          </a:p>
        </p:txBody>
      </p:sp>
      <p:sp>
        <p:nvSpPr>
          <p:cNvPr name="TextBox 36" id="36"/>
          <p:cNvSpPr txBox="true"/>
          <p:nvPr/>
        </p:nvSpPr>
        <p:spPr>
          <a:xfrm rot="0">
            <a:off x="10068957" y="9594850"/>
            <a:ext cx="2269808" cy="692150"/>
          </a:xfrm>
          <a:prstGeom prst="rect">
            <a:avLst/>
          </a:prstGeom>
        </p:spPr>
        <p:txBody>
          <a:bodyPr anchor="t" rtlCol="false" tIns="0" lIns="0" bIns="0" rIns="0">
            <a:spAutoFit/>
          </a:bodyPr>
          <a:lstStyle/>
          <a:p>
            <a:pPr algn="ctr">
              <a:lnSpc>
                <a:spcPts val="2800"/>
              </a:lnSpc>
              <a:spcBef>
                <a:spcPct val="0"/>
              </a:spcBef>
            </a:pPr>
            <a:r>
              <a:rPr lang="en-US" sz="2000">
                <a:solidFill>
                  <a:srgbClr val="FFFFFF">
                    <a:alpha val="64706"/>
                  </a:srgbClr>
                </a:solidFill>
                <a:latin typeface="Montserrat Bold"/>
              </a:rPr>
              <a:t>Base Model Selection</a:t>
            </a:r>
          </a:p>
        </p:txBody>
      </p:sp>
      <p:sp>
        <p:nvSpPr>
          <p:cNvPr name="TextBox 37" id="37"/>
          <p:cNvSpPr txBox="true"/>
          <p:nvPr/>
        </p:nvSpPr>
        <p:spPr>
          <a:xfrm rot="0">
            <a:off x="12309781" y="9656673"/>
            <a:ext cx="1808098" cy="452754"/>
          </a:xfrm>
          <a:prstGeom prst="rect">
            <a:avLst/>
          </a:prstGeom>
        </p:spPr>
        <p:txBody>
          <a:bodyPr anchor="t" rtlCol="false" tIns="0" lIns="0" bIns="0" rIns="0">
            <a:spAutoFit/>
          </a:bodyPr>
          <a:lstStyle/>
          <a:p>
            <a:pPr algn="ctr">
              <a:lnSpc>
                <a:spcPts val="1820"/>
              </a:lnSpc>
              <a:spcBef>
                <a:spcPct val="0"/>
              </a:spcBef>
            </a:pPr>
            <a:r>
              <a:rPr lang="en-US" sz="1300">
                <a:solidFill>
                  <a:srgbClr val="FFFFFF">
                    <a:alpha val="64706"/>
                  </a:srgbClr>
                </a:solidFill>
                <a:latin typeface="Montserrat Bold"/>
              </a:rPr>
              <a:t>Final Stacked Ensemble Pipeline</a:t>
            </a:r>
          </a:p>
        </p:txBody>
      </p:sp>
      <p:sp>
        <p:nvSpPr>
          <p:cNvPr name="TextBox 38" id="38"/>
          <p:cNvSpPr txBox="true"/>
          <p:nvPr/>
        </p:nvSpPr>
        <p:spPr>
          <a:xfrm rot="0">
            <a:off x="14117879" y="9594850"/>
            <a:ext cx="1498759" cy="692150"/>
          </a:xfrm>
          <a:prstGeom prst="rect">
            <a:avLst/>
          </a:prstGeom>
        </p:spPr>
        <p:txBody>
          <a:bodyPr anchor="t" rtlCol="false" tIns="0" lIns="0" bIns="0" rIns="0">
            <a:spAutoFit/>
          </a:bodyPr>
          <a:lstStyle/>
          <a:p>
            <a:pPr algn="ctr">
              <a:lnSpc>
                <a:spcPts val="2800"/>
              </a:lnSpc>
              <a:spcBef>
                <a:spcPct val="0"/>
              </a:spcBef>
            </a:pPr>
            <a:r>
              <a:rPr lang="en-US" sz="2000">
                <a:solidFill>
                  <a:srgbClr val="FFFFFF">
                    <a:alpha val="64706"/>
                  </a:srgbClr>
                </a:solidFill>
                <a:latin typeface="Montserrat Bold"/>
              </a:rPr>
              <a:t>SHAP Values</a:t>
            </a:r>
          </a:p>
        </p:txBody>
      </p:sp>
      <p:sp>
        <p:nvSpPr>
          <p:cNvPr name="TextBox 39" id="39"/>
          <p:cNvSpPr txBox="true"/>
          <p:nvPr/>
        </p:nvSpPr>
        <p:spPr>
          <a:xfrm rot="0">
            <a:off x="15378921" y="9725390"/>
            <a:ext cx="2560915" cy="339725"/>
          </a:xfrm>
          <a:prstGeom prst="rect">
            <a:avLst/>
          </a:prstGeom>
        </p:spPr>
        <p:txBody>
          <a:bodyPr anchor="t" rtlCol="false" tIns="0" lIns="0" bIns="0" rIns="0">
            <a:spAutoFit/>
          </a:bodyPr>
          <a:lstStyle/>
          <a:p>
            <a:pPr algn="ctr">
              <a:lnSpc>
                <a:spcPts val="2800"/>
              </a:lnSpc>
              <a:spcBef>
                <a:spcPct val="0"/>
              </a:spcBef>
            </a:pPr>
            <a:r>
              <a:rPr lang="en-US" sz="2000">
                <a:solidFill>
                  <a:srgbClr val="FFFFFF">
                    <a:alpha val="64706"/>
                  </a:srgbClr>
                </a:solidFill>
                <a:latin typeface="Montserrat Bold"/>
              </a:rPr>
              <a:t>Inferences</a:t>
            </a:r>
          </a:p>
        </p:txBody>
      </p:sp>
      <p:sp>
        <p:nvSpPr>
          <p:cNvPr name="TextBox 40" id="40"/>
          <p:cNvSpPr txBox="true"/>
          <p:nvPr/>
        </p:nvSpPr>
        <p:spPr>
          <a:xfrm rot="0">
            <a:off x="7367329" y="9509680"/>
            <a:ext cx="2821550" cy="727690"/>
          </a:xfrm>
          <a:prstGeom prst="rect">
            <a:avLst/>
          </a:prstGeom>
        </p:spPr>
        <p:txBody>
          <a:bodyPr anchor="t" rtlCol="false" tIns="0" lIns="0" bIns="0" rIns="0">
            <a:spAutoFit/>
          </a:bodyPr>
          <a:lstStyle/>
          <a:p>
            <a:pPr algn="ctr">
              <a:lnSpc>
                <a:spcPts val="3200"/>
              </a:lnSpc>
            </a:pPr>
            <a:r>
              <a:rPr lang="en-US" sz="2285">
                <a:solidFill>
                  <a:srgbClr val="FFFFFF"/>
                </a:solidFill>
                <a:latin typeface="Montserrat Bold"/>
              </a:rPr>
              <a:t>Data </a:t>
            </a:r>
          </a:p>
          <a:p>
            <a:pPr algn="ctr">
              <a:lnSpc>
                <a:spcPts val="2148"/>
              </a:lnSpc>
            </a:pPr>
            <a:r>
              <a:rPr lang="en-US" sz="2285">
                <a:solidFill>
                  <a:srgbClr val="FFFFFF"/>
                </a:solidFill>
                <a:latin typeface="Montserrat Bold"/>
              </a:rPr>
              <a:t>Visualisation</a:t>
            </a:r>
          </a:p>
        </p:txBody>
      </p:sp>
      <p:sp>
        <p:nvSpPr>
          <p:cNvPr name="TextBox 41" id="41"/>
          <p:cNvSpPr txBox="true"/>
          <p:nvPr/>
        </p:nvSpPr>
        <p:spPr>
          <a:xfrm rot="0">
            <a:off x="2795748" y="9809084"/>
            <a:ext cx="2265102" cy="247015"/>
          </a:xfrm>
          <a:prstGeom prst="rect">
            <a:avLst/>
          </a:prstGeom>
        </p:spPr>
        <p:txBody>
          <a:bodyPr anchor="t" rtlCol="false" tIns="0" lIns="0" bIns="0" rIns="0">
            <a:spAutoFit/>
          </a:bodyPr>
          <a:lstStyle/>
          <a:p>
            <a:pPr algn="ctr">
              <a:lnSpc>
                <a:spcPts val="1880"/>
              </a:lnSpc>
            </a:pPr>
            <a:r>
              <a:rPr lang="en-US" sz="2000">
                <a:solidFill>
                  <a:srgbClr val="FFFFFF">
                    <a:alpha val="64706"/>
                  </a:srgbClr>
                </a:solidFill>
                <a:latin typeface="Montserrat Bold"/>
              </a:rPr>
              <a:t>Data Landscape</a:t>
            </a:r>
          </a:p>
        </p:txBody>
      </p:sp>
      <p:sp>
        <p:nvSpPr>
          <p:cNvPr name="TextBox 42" id="42"/>
          <p:cNvSpPr txBox="true"/>
          <p:nvPr/>
        </p:nvSpPr>
        <p:spPr>
          <a:xfrm rot="0">
            <a:off x="1200341" y="7589527"/>
            <a:ext cx="6971887" cy="1312744"/>
          </a:xfrm>
          <a:prstGeom prst="rect">
            <a:avLst/>
          </a:prstGeom>
        </p:spPr>
        <p:txBody>
          <a:bodyPr anchor="t" rtlCol="false" tIns="0" lIns="0" bIns="0" rIns="0">
            <a:spAutoFit/>
          </a:bodyPr>
          <a:lstStyle/>
          <a:p>
            <a:pPr algn="just">
              <a:lnSpc>
                <a:spcPts val="2626"/>
              </a:lnSpc>
              <a:spcBef>
                <a:spcPct val="0"/>
              </a:spcBef>
            </a:pPr>
            <a:r>
              <a:rPr lang="en-US" sz="1875">
                <a:solidFill>
                  <a:srgbClr val="000000"/>
                </a:solidFill>
                <a:latin typeface="Montserrat Bold"/>
              </a:rPr>
              <a:t>From the correlation matrix, we have </a:t>
            </a:r>
            <a:r>
              <a:rPr lang="en-US" sz="1875">
                <a:solidFill>
                  <a:srgbClr val="000000"/>
                </a:solidFill>
                <a:latin typeface="Montserrat Bold"/>
              </a:rPr>
              <a:t>observed and considered the correlation values above 0.85 to be highly correlated. Considering this, we find that the features Tx, Tl and Tg are highly correlated.</a:t>
            </a:r>
          </a:p>
        </p:txBody>
      </p:sp>
      <p:sp>
        <p:nvSpPr>
          <p:cNvPr name="TextBox 43" id="43"/>
          <p:cNvSpPr txBox="true"/>
          <p:nvPr/>
        </p:nvSpPr>
        <p:spPr>
          <a:xfrm rot="0">
            <a:off x="1233847" y="5620478"/>
            <a:ext cx="6663949" cy="1426594"/>
          </a:xfrm>
          <a:prstGeom prst="rect">
            <a:avLst/>
          </a:prstGeom>
        </p:spPr>
        <p:txBody>
          <a:bodyPr anchor="t" rtlCol="false" tIns="0" lIns="0" bIns="0" rIns="0">
            <a:spAutoFit/>
          </a:bodyPr>
          <a:lstStyle/>
          <a:p>
            <a:pPr algn="just">
              <a:lnSpc>
                <a:spcPts val="2321"/>
              </a:lnSpc>
              <a:spcBef>
                <a:spcPct val="0"/>
              </a:spcBef>
            </a:pPr>
            <a:r>
              <a:rPr lang="en-US" sz="1658">
                <a:solidFill>
                  <a:srgbClr val="000000"/>
                </a:solidFill>
                <a:latin typeface="Montserrat Bold"/>
              </a:rPr>
              <a:t>The violin plots have been plotted to get an idea about the outliers and distribution of the data. We have used the scaled data to plot the distributions for uniform subplots in all variables. We note the bimodal distributions of all the variables except Sm.</a:t>
            </a:r>
          </a:p>
        </p:txBody>
      </p:sp>
      <p:grpSp>
        <p:nvGrpSpPr>
          <p:cNvPr name="Group 44" id="44"/>
          <p:cNvGrpSpPr/>
          <p:nvPr/>
        </p:nvGrpSpPr>
        <p:grpSpPr>
          <a:xfrm rot="0">
            <a:off x="4333309" y="5056892"/>
            <a:ext cx="465024" cy="406896"/>
            <a:chOff x="0" y="0"/>
            <a:chExt cx="812800" cy="711200"/>
          </a:xfrm>
        </p:grpSpPr>
        <p:sp>
          <p:nvSpPr>
            <p:cNvPr name="Freeform 45" id="45"/>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004AAD"/>
            </a:solidFill>
          </p:spPr>
        </p:sp>
        <p:sp>
          <p:nvSpPr>
            <p:cNvPr name="TextBox 46" id="46"/>
            <p:cNvSpPr txBox="true"/>
            <p:nvPr/>
          </p:nvSpPr>
          <p:spPr>
            <a:xfrm>
              <a:off x="127000" y="292100"/>
              <a:ext cx="558800" cy="368300"/>
            </a:xfrm>
            <a:prstGeom prst="rect">
              <a:avLst/>
            </a:prstGeom>
          </p:spPr>
          <p:txBody>
            <a:bodyPr anchor="ctr" rtlCol="false" tIns="50800" lIns="50800" bIns="50800" rIns="50800"/>
            <a:lstStyle/>
            <a:p>
              <a:pPr algn="ctr">
                <a:lnSpc>
                  <a:spcPts val="2800"/>
                </a:lnSpc>
              </a:pPr>
            </a:p>
          </p:txBody>
        </p:sp>
      </p:grpSp>
      <p:sp>
        <p:nvSpPr>
          <p:cNvPr name="Freeform 47" id="47"/>
          <p:cNvSpPr/>
          <p:nvPr/>
        </p:nvSpPr>
        <p:spPr>
          <a:xfrm flipH="false" flipV="false" rot="0">
            <a:off x="9144000" y="1584208"/>
            <a:ext cx="8440217" cy="7352264"/>
          </a:xfrm>
          <a:custGeom>
            <a:avLst/>
            <a:gdLst/>
            <a:ahLst/>
            <a:cxnLst/>
            <a:rect r="r" b="b" t="t" l="l"/>
            <a:pathLst>
              <a:path h="7352264" w="8440217">
                <a:moveTo>
                  <a:pt x="0" y="0"/>
                </a:moveTo>
                <a:lnTo>
                  <a:pt x="8440217" y="0"/>
                </a:lnTo>
                <a:lnTo>
                  <a:pt x="8440217" y="7352264"/>
                </a:lnTo>
                <a:lnTo>
                  <a:pt x="0" y="7352264"/>
                </a:lnTo>
                <a:lnTo>
                  <a:pt x="0" y="0"/>
                </a:lnTo>
                <a:close/>
              </a:path>
            </a:pathLst>
          </a:custGeom>
          <a:blipFill>
            <a:blip r:embed="rId3"/>
            <a:stretch>
              <a:fillRect l="-144" t="-26" r="0" b="-26"/>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DDDDDD">
                <a:alpha val="50000"/>
              </a:srgbClr>
            </a:gs>
            <a:gs pos="50000">
              <a:srgbClr val="EEEEEE">
                <a:alpha val="100000"/>
              </a:srgbClr>
            </a:gs>
            <a:gs pos="100000">
              <a:srgbClr val="FFFFFF">
                <a:alpha val="100000"/>
              </a:srgbClr>
            </a:gs>
          </a:gsLst>
          <a:lin ang="5400000"/>
        </a:gradFill>
      </p:bgPr>
    </p:bg>
    <p:spTree>
      <p:nvGrpSpPr>
        <p:cNvPr id="1" name=""/>
        <p:cNvGrpSpPr/>
        <p:nvPr/>
      </p:nvGrpSpPr>
      <p:grpSpPr>
        <a:xfrm>
          <a:off x="0" y="0"/>
          <a:ext cx="0" cy="0"/>
          <a:chOff x="0" y="0"/>
          <a:chExt cx="0" cy="0"/>
        </a:xfrm>
      </p:grpSpPr>
      <p:grpSp>
        <p:nvGrpSpPr>
          <p:cNvPr name="Group 2" id="2"/>
          <p:cNvGrpSpPr/>
          <p:nvPr/>
        </p:nvGrpSpPr>
        <p:grpSpPr>
          <a:xfrm rot="0">
            <a:off x="-479022" y="-966983"/>
            <a:ext cx="8072457" cy="1717375"/>
            <a:chOff x="0" y="0"/>
            <a:chExt cx="1957190" cy="416382"/>
          </a:xfrm>
        </p:grpSpPr>
        <p:sp>
          <p:nvSpPr>
            <p:cNvPr name="Freeform 3" id="3"/>
            <p:cNvSpPr/>
            <p:nvPr/>
          </p:nvSpPr>
          <p:spPr>
            <a:xfrm flipH="false" flipV="false" rot="0">
              <a:off x="0" y="0"/>
              <a:ext cx="1957190" cy="416382"/>
            </a:xfrm>
            <a:custGeom>
              <a:avLst/>
              <a:gdLst/>
              <a:ahLst/>
              <a:cxnLst/>
              <a:rect r="r" b="b" t="t" l="l"/>
              <a:pathLst>
                <a:path h="416382" w="1957190">
                  <a:moveTo>
                    <a:pt x="1753990" y="0"/>
                  </a:moveTo>
                  <a:lnTo>
                    <a:pt x="0" y="0"/>
                  </a:lnTo>
                  <a:lnTo>
                    <a:pt x="0" y="416382"/>
                  </a:lnTo>
                  <a:lnTo>
                    <a:pt x="1753990" y="416382"/>
                  </a:lnTo>
                  <a:lnTo>
                    <a:pt x="1957190" y="208191"/>
                  </a:lnTo>
                  <a:lnTo>
                    <a:pt x="1753990" y="0"/>
                  </a:lnTo>
                  <a:close/>
                </a:path>
              </a:pathLst>
            </a:custGeom>
            <a:solidFill>
              <a:srgbClr val="17568D"/>
            </a:solidFill>
            <a:ln cap="sq">
              <a:noFill/>
              <a:prstDash val="solid"/>
              <a:miter/>
            </a:ln>
          </p:spPr>
        </p:sp>
        <p:sp>
          <p:nvSpPr>
            <p:cNvPr name="TextBox 4" id="4"/>
            <p:cNvSpPr txBox="true"/>
            <p:nvPr/>
          </p:nvSpPr>
          <p:spPr>
            <a:xfrm>
              <a:off x="0" y="-38100"/>
              <a:ext cx="1842890" cy="454482"/>
            </a:xfrm>
            <a:prstGeom prst="rect">
              <a:avLst/>
            </a:prstGeom>
          </p:spPr>
          <p:txBody>
            <a:bodyPr anchor="ctr" rtlCol="false" tIns="50800" lIns="50800" bIns="50800" rIns="50800"/>
            <a:lstStyle/>
            <a:p>
              <a:pPr algn="ctr" marL="0" indent="0" lvl="0">
                <a:lnSpc>
                  <a:spcPts val="3360"/>
                </a:lnSpc>
                <a:spcBef>
                  <a:spcPct val="0"/>
                </a:spcBef>
              </a:pPr>
            </a:p>
          </p:txBody>
        </p:sp>
      </p:grpSp>
      <p:grpSp>
        <p:nvGrpSpPr>
          <p:cNvPr name="Group 5" id="5"/>
          <p:cNvGrpSpPr/>
          <p:nvPr/>
        </p:nvGrpSpPr>
        <p:grpSpPr>
          <a:xfrm rot="0">
            <a:off x="-362689" y="9529037"/>
            <a:ext cx="18650689" cy="1560722"/>
            <a:chOff x="0" y="0"/>
            <a:chExt cx="4912116" cy="411054"/>
          </a:xfrm>
        </p:grpSpPr>
        <p:sp>
          <p:nvSpPr>
            <p:cNvPr name="Freeform 6" id="6"/>
            <p:cNvSpPr/>
            <p:nvPr/>
          </p:nvSpPr>
          <p:spPr>
            <a:xfrm flipH="false" flipV="false" rot="0">
              <a:off x="0" y="0"/>
              <a:ext cx="4912116" cy="411054"/>
            </a:xfrm>
            <a:custGeom>
              <a:avLst/>
              <a:gdLst/>
              <a:ahLst/>
              <a:cxnLst/>
              <a:rect r="r" b="b" t="t" l="l"/>
              <a:pathLst>
                <a:path h="411054" w="4912116">
                  <a:moveTo>
                    <a:pt x="4708916" y="0"/>
                  </a:moveTo>
                  <a:lnTo>
                    <a:pt x="0" y="0"/>
                  </a:lnTo>
                  <a:lnTo>
                    <a:pt x="0" y="411054"/>
                  </a:lnTo>
                  <a:lnTo>
                    <a:pt x="4708916" y="411054"/>
                  </a:lnTo>
                  <a:lnTo>
                    <a:pt x="4912116" y="205527"/>
                  </a:lnTo>
                  <a:lnTo>
                    <a:pt x="4708916" y="0"/>
                  </a:lnTo>
                  <a:close/>
                </a:path>
              </a:pathLst>
            </a:custGeom>
            <a:solidFill>
              <a:srgbClr val="A8A8A8"/>
            </a:solidFill>
            <a:ln cap="sq">
              <a:noFill/>
              <a:prstDash val="solid"/>
              <a:miter/>
            </a:ln>
          </p:spPr>
        </p:sp>
        <p:sp>
          <p:nvSpPr>
            <p:cNvPr name="TextBox 7" id="7"/>
            <p:cNvSpPr txBox="true"/>
            <p:nvPr/>
          </p:nvSpPr>
          <p:spPr>
            <a:xfrm>
              <a:off x="0" y="-38100"/>
              <a:ext cx="4797816" cy="449154"/>
            </a:xfrm>
            <a:prstGeom prst="rect">
              <a:avLst/>
            </a:prstGeom>
          </p:spPr>
          <p:txBody>
            <a:bodyPr anchor="ctr" rtlCol="false" tIns="50800" lIns="50800" bIns="50800" rIns="50800"/>
            <a:lstStyle/>
            <a:p>
              <a:pPr algn="ctr">
                <a:lnSpc>
                  <a:spcPts val="3360"/>
                </a:lnSpc>
              </a:pPr>
            </a:p>
          </p:txBody>
        </p:sp>
      </p:grpSp>
      <p:grpSp>
        <p:nvGrpSpPr>
          <p:cNvPr name="Group 8" id="8"/>
          <p:cNvGrpSpPr/>
          <p:nvPr/>
        </p:nvGrpSpPr>
        <p:grpSpPr>
          <a:xfrm rot="0">
            <a:off x="9851821" y="9475802"/>
            <a:ext cx="2799538" cy="1385362"/>
            <a:chOff x="0" y="0"/>
            <a:chExt cx="807747" cy="399717"/>
          </a:xfrm>
        </p:grpSpPr>
        <p:sp>
          <p:nvSpPr>
            <p:cNvPr name="Freeform 9" id="9"/>
            <p:cNvSpPr/>
            <p:nvPr/>
          </p:nvSpPr>
          <p:spPr>
            <a:xfrm flipH="false" flipV="false" rot="0">
              <a:off x="0" y="0"/>
              <a:ext cx="807747" cy="399717"/>
            </a:xfrm>
            <a:custGeom>
              <a:avLst/>
              <a:gdLst/>
              <a:ahLst/>
              <a:cxnLst/>
              <a:rect r="r" b="b" t="t" l="l"/>
              <a:pathLst>
                <a:path h="399717" w="807747">
                  <a:moveTo>
                    <a:pt x="604547" y="0"/>
                  </a:moveTo>
                  <a:lnTo>
                    <a:pt x="0" y="0"/>
                  </a:lnTo>
                  <a:lnTo>
                    <a:pt x="203200" y="399717"/>
                  </a:lnTo>
                  <a:lnTo>
                    <a:pt x="807747" y="399717"/>
                  </a:lnTo>
                  <a:lnTo>
                    <a:pt x="604547" y="0"/>
                  </a:lnTo>
                  <a:close/>
                </a:path>
              </a:pathLst>
            </a:custGeom>
            <a:solidFill>
              <a:srgbClr val="17568D"/>
            </a:solidFill>
          </p:spPr>
        </p:sp>
        <p:sp>
          <p:nvSpPr>
            <p:cNvPr name="TextBox 10" id="10"/>
            <p:cNvSpPr txBox="true"/>
            <p:nvPr/>
          </p:nvSpPr>
          <p:spPr>
            <a:xfrm>
              <a:off x="101600" y="-57150"/>
              <a:ext cx="604547" cy="456867"/>
            </a:xfrm>
            <a:prstGeom prst="rect">
              <a:avLst/>
            </a:prstGeom>
          </p:spPr>
          <p:txBody>
            <a:bodyPr anchor="ctr" rtlCol="false" tIns="50800" lIns="50800" bIns="50800" rIns="50800"/>
            <a:lstStyle/>
            <a:p>
              <a:pPr algn="ctr">
                <a:lnSpc>
                  <a:spcPts val="3079"/>
                </a:lnSpc>
              </a:pPr>
            </a:p>
          </p:txBody>
        </p:sp>
      </p:grpSp>
      <p:sp>
        <p:nvSpPr>
          <p:cNvPr name="TextBox 11" id="11"/>
          <p:cNvSpPr txBox="true"/>
          <p:nvPr/>
        </p:nvSpPr>
        <p:spPr>
          <a:xfrm rot="0">
            <a:off x="322361" y="91263"/>
            <a:ext cx="6782044" cy="573404"/>
          </a:xfrm>
          <a:prstGeom prst="rect">
            <a:avLst/>
          </a:prstGeom>
        </p:spPr>
        <p:txBody>
          <a:bodyPr anchor="t" rtlCol="false" tIns="0" lIns="0" bIns="0" rIns="0">
            <a:spAutoFit/>
          </a:bodyPr>
          <a:lstStyle/>
          <a:p>
            <a:pPr algn="l">
              <a:lnSpc>
                <a:spcPts val="4620"/>
              </a:lnSpc>
              <a:spcBef>
                <a:spcPct val="0"/>
              </a:spcBef>
            </a:pPr>
            <a:r>
              <a:rPr lang="en-US" sz="3300">
                <a:solidFill>
                  <a:srgbClr val="FFFFFF"/>
                </a:solidFill>
                <a:latin typeface="Lovelo"/>
              </a:rPr>
              <a:t>Base model selection</a:t>
            </a:r>
          </a:p>
        </p:txBody>
      </p:sp>
      <p:sp>
        <p:nvSpPr>
          <p:cNvPr name="TextBox 12" id="12"/>
          <p:cNvSpPr txBox="true"/>
          <p:nvPr/>
        </p:nvSpPr>
        <p:spPr>
          <a:xfrm rot="0">
            <a:off x="-88303" y="9821467"/>
            <a:ext cx="3055501" cy="231775"/>
          </a:xfrm>
          <a:prstGeom prst="rect">
            <a:avLst/>
          </a:prstGeom>
        </p:spPr>
        <p:txBody>
          <a:bodyPr anchor="t" rtlCol="false" tIns="0" lIns="0" bIns="0" rIns="0">
            <a:spAutoFit/>
          </a:bodyPr>
          <a:lstStyle/>
          <a:p>
            <a:pPr algn="ctr">
              <a:lnSpc>
                <a:spcPts val="1700"/>
              </a:lnSpc>
            </a:pPr>
            <a:r>
              <a:rPr lang="en-US" sz="2000">
                <a:solidFill>
                  <a:srgbClr val="FFFFFF">
                    <a:alpha val="64706"/>
                  </a:srgbClr>
                </a:solidFill>
                <a:latin typeface="Montserrat Bold"/>
              </a:rPr>
              <a:t>Problem Statement</a:t>
            </a:r>
          </a:p>
        </p:txBody>
      </p:sp>
      <p:sp>
        <p:nvSpPr>
          <p:cNvPr name="TextBox 13" id="13"/>
          <p:cNvSpPr txBox="true"/>
          <p:nvPr/>
        </p:nvSpPr>
        <p:spPr>
          <a:xfrm rot="0">
            <a:off x="5232300" y="9683343"/>
            <a:ext cx="1954054" cy="485140"/>
          </a:xfrm>
          <a:prstGeom prst="rect">
            <a:avLst/>
          </a:prstGeom>
        </p:spPr>
        <p:txBody>
          <a:bodyPr anchor="t" rtlCol="false" tIns="0" lIns="0" bIns="0" rIns="0">
            <a:spAutoFit/>
          </a:bodyPr>
          <a:lstStyle/>
          <a:p>
            <a:pPr algn="ctr">
              <a:lnSpc>
                <a:spcPts val="1880"/>
              </a:lnSpc>
            </a:pPr>
            <a:r>
              <a:rPr lang="en-US" sz="2000">
                <a:solidFill>
                  <a:srgbClr val="FFFFFF">
                    <a:alpha val="64706"/>
                  </a:srgbClr>
                </a:solidFill>
                <a:latin typeface="Montserrat Bold"/>
              </a:rPr>
              <a:t>Data Preprocessing</a:t>
            </a:r>
          </a:p>
        </p:txBody>
      </p:sp>
      <p:sp>
        <p:nvSpPr>
          <p:cNvPr name="TextBox 14" id="14"/>
          <p:cNvSpPr txBox="true"/>
          <p:nvPr/>
        </p:nvSpPr>
        <p:spPr>
          <a:xfrm rot="0">
            <a:off x="12221559" y="9752887"/>
            <a:ext cx="1495795" cy="692150"/>
          </a:xfrm>
          <a:prstGeom prst="rect">
            <a:avLst/>
          </a:prstGeom>
        </p:spPr>
        <p:txBody>
          <a:bodyPr anchor="t" rtlCol="false" tIns="0" lIns="0" bIns="0" rIns="0">
            <a:spAutoFit/>
          </a:bodyPr>
          <a:lstStyle/>
          <a:p>
            <a:pPr algn="ctr">
              <a:lnSpc>
                <a:spcPts val="2800"/>
              </a:lnSpc>
              <a:spcBef>
                <a:spcPct val="0"/>
              </a:spcBef>
            </a:pPr>
            <a:r>
              <a:rPr lang="en-US" sz="2000">
                <a:solidFill>
                  <a:srgbClr val="FFFFFF">
                    <a:alpha val="64706"/>
                  </a:srgbClr>
                </a:solidFill>
                <a:latin typeface="Montserrat Bold"/>
              </a:rPr>
              <a:t>Objective 2</a:t>
            </a:r>
          </a:p>
        </p:txBody>
      </p:sp>
      <p:sp>
        <p:nvSpPr>
          <p:cNvPr name="TextBox 15" id="15"/>
          <p:cNvSpPr txBox="true"/>
          <p:nvPr/>
        </p:nvSpPr>
        <p:spPr>
          <a:xfrm rot="0">
            <a:off x="14146863" y="9743679"/>
            <a:ext cx="1498759" cy="692150"/>
          </a:xfrm>
          <a:prstGeom prst="rect">
            <a:avLst/>
          </a:prstGeom>
        </p:spPr>
        <p:txBody>
          <a:bodyPr anchor="t" rtlCol="false" tIns="0" lIns="0" bIns="0" rIns="0">
            <a:spAutoFit/>
          </a:bodyPr>
          <a:lstStyle/>
          <a:p>
            <a:pPr algn="ctr">
              <a:lnSpc>
                <a:spcPts val="2800"/>
              </a:lnSpc>
              <a:spcBef>
                <a:spcPct val="0"/>
              </a:spcBef>
            </a:pPr>
            <a:r>
              <a:rPr lang="en-US" sz="2000">
                <a:solidFill>
                  <a:srgbClr val="FFFFFF">
                    <a:alpha val="64706"/>
                  </a:srgbClr>
                </a:solidFill>
                <a:latin typeface="Montserrat Bold"/>
              </a:rPr>
              <a:t>Objective 3</a:t>
            </a:r>
          </a:p>
        </p:txBody>
      </p:sp>
      <p:sp>
        <p:nvSpPr>
          <p:cNvPr name="TextBox 16" id="16"/>
          <p:cNvSpPr txBox="true"/>
          <p:nvPr/>
        </p:nvSpPr>
        <p:spPr>
          <a:xfrm rot="0">
            <a:off x="15378921" y="9725390"/>
            <a:ext cx="2560915" cy="339725"/>
          </a:xfrm>
          <a:prstGeom prst="rect">
            <a:avLst/>
          </a:prstGeom>
        </p:spPr>
        <p:txBody>
          <a:bodyPr anchor="t" rtlCol="false" tIns="0" lIns="0" bIns="0" rIns="0">
            <a:spAutoFit/>
          </a:bodyPr>
          <a:lstStyle/>
          <a:p>
            <a:pPr algn="ctr">
              <a:lnSpc>
                <a:spcPts val="2800"/>
              </a:lnSpc>
              <a:spcBef>
                <a:spcPct val="0"/>
              </a:spcBef>
            </a:pPr>
            <a:r>
              <a:rPr lang="en-US" sz="2000">
                <a:solidFill>
                  <a:srgbClr val="FFFFFF">
                    <a:alpha val="64706"/>
                  </a:srgbClr>
                </a:solidFill>
                <a:latin typeface="Montserrat Bold"/>
              </a:rPr>
              <a:t>Results</a:t>
            </a:r>
          </a:p>
        </p:txBody>
      </p:sp>
      <p:sp>
        <p:nvSpPr>
          <p:cNvPr name="TextBox 17" id="17"/>
          <p:cNvSpPr txBox="true"/>
          <p:nvPr/>
        </p:nvSpPr>
        <p:spPr>
          <a:xfrm rot="0">
            <a:off x="9772238" y="9490937"/>
            <a:ext cx="2620253" cy="725590"/>
          </a:xfrm>
          <a:prstGeom prst="rect">
            <a:avLst/>
          </a:prstGeom>
        </p:spPr>
        <p:txBody>
          <a:bodyPr anchor="t" rtlCol="false" tIns="0" lIns="0" bIns="0" rIns="0">
            <a:spAutoFit/>
          </a:bodyPr>
          <a:lstStyle/>
          <a:p>
            <a:pPr algn="ctr">
              <a:lnSpc>
                <a:spcPts val="2972"/>
              </a:lnSpc>
            </a:pPr>
            <a:r>
              <a:rPr lang="en-US" sz="2122">
                <a:solidFill>
                  <a:srgbClr val="FFFFFF"/>
                </a:solidFill>
                <a:latin typeface="Montserrat Bold"/>
              </a:rPr>
              <a:t>Base Model Selection</a:t>
            </a:r>
          </a:p>
        </p:txBody>
      </p:sp>
      <p:sp>
        <p:nvSpPr>
          <p:cNvPr name="TextBox 18" id="18"/>
          <p:cNvSpPr txBox="true"/>
          <p:nvPr/>
        </p:nvSpPr>
        <p:spPr>
          <a:xfrm rot="0">
            <a:off x="7573827" y="9551670"/>
            <a:ext cx="2134756" cy="653235"/>
          </a:xfrm>
          <a:prstGeom prst="rect">
            <a:avLst/>
          </a:prstGeom>
        </p:spPr>
        <p:txBody>
          <a:bodyPr anchor="t" rtlCol="false" tIns="0" lIns="0" bIns="0" rIns="0">
            <a:spAutoFit/>
          </a:bodyPr>
          <a:lstStyle/>
          <a:p>
            <a:pPr algn="ctr">
              <a:lnSpc>
                <a:spcPts val="2633"/>
              </a:lnSpc>
              <a:spcBef>
                <a:spcPct val="0"/>
              </a:spcBef>
            </a:pPr>
            <a:r>
              <a:rPr lang="en-US" sz="1881">
                <a:solidFill>
                  <a:srgbClr val="FFFFFF">
                    <a:alpha val="64706"/>
                  </a:srgbClr>
                </a:solidFill>
                <a:latin typeface="Montserrat Bold"/>
              </a:rPr>
              <a:t>Data Visualisation</a:t>
            </a:r>
          </a:p>
        </p:txBody>
      </p:sp>
      <p:sp>
        <p:nvSpPr>
          <p:cNvPr name="TextBox 19" id="19"/>
          <p:cNvSpPr txBox="true"/>
          <p:nvPr/>
        </p:nvSpPr>
        <p:spPr>
          <a:xfrm rot="0">
            <a:off x="2795748" y="9809084"/>
            <a:ext cx="2265102" cy="247015"/>
          </a:xfrm>
          <a:prstGeom prst="rect">
            <a:avLst/>
          </a:prstGeom>
        </p:spPr>
        <p:txBody>
          <a:bodyPr anchor="t" rtlCol="false" tIns="0" lIns="0" bIns="0" rIns="0">
            <a:spAutoFit/>
          </a:bodyPr>
          <a:lstStyle/>
          <a:p>
            <a:pPr algn="ctr">
              <a:lnSpc>
                <a:spcPts val="1880"/>
              </a:lnSpc>
            </a:pPr>
            <a:r>
              <a:rPr lang="en-US" sz="2000">
                <a:solidFill>
                  <a:srgbClr val="FFFFFF">
                    <a:alpha val="64706"/>
                  </a:srgbClr>
                </a:solidFill>
                <a:latin typeface="Montserrat Bold"/>
              </a:rPr>
              <a:t>Data Landscape</a:t>
            </a:r>
          </a:p>
        </p:txBody>
      </p:sp>
      <p:grpSp>
        <p:nvGrpSpPr>
          <p:cNvPr name="Group 20" id="20"/>
          <p:cNvGrpSpPr/>
          <p:nvPr/>
        </p:nvGrpSpPr>
        <p:grpSpPr>
          <a:xfrm rot="0">
            <a:off x="-479022" y="-1015310"/>
            <a:ext cx="8322609" cy="1772544"/>
            <a:chOff x="0" y="0"/>
            <a:chExt cx="2021756" cy="430592"/>
          </a:xfrm>
        </p:grpSpPr>
        <p:sp>
          <p:nvSpPr>
            <p:cNvPr name="Freeform 21" id="21"/>
            <p:cNvSpPr/>
            <p:nvPr/>
          </p:nvSpPr>
          <p:spPr>
            <a:xfrm flipH="false" flipV="false" rot="0">
              <a:off x="0" y="0"/>
              <a:ext cx="2021756" cy="430592"/>
            </a:xfrm>
            <a:custGeom>
              <a:avLst/>
              <a:gdLst/>
              <a:ahLst/>
              <a:cxnLst/>
              <a:rect r="r" b="b" t="t" l="l"/>
              <a:pathLst>
                <a:path h="430592" w="2021756">
                  <a:moveTo>
                    <a:pt x="1818556" y="0"/>
                  </a:moveTo>
                  <a:lnTo>
                    <a:pt x="0" y="0"/>
                  </a:lnTo>
                  <a:lnTo>
                    <a:pt x="0" y="430592"/>
                  </a:lnTo>
                  <a:lnTo>
                    <a:pt x="1818556" y="430592"/>
                  </a:lnTo>
                  <a:lnTo>
                    <a:pt x="2021756" y="215296"/>
                  </a:lnTo>
                  <a:lnTo>
                    <a:pt x="1818556" y="0"/>
                  </a:lnTo>
                  <a:close/>
                </a:path>
              </a:pathLst>
            </a:custGeom>
            <a:solidFill>
              <a:srgbClr val="17568D"/>
            </a:solidFill>
            <a:ln cap="sq">
              <a:noFill/>
              <a:prstDash val="solid"/>
              <a:miter/>
            </a:ln>
          </p:spPr>
        </p:sp>
        <p:sp>
          <p:nvSpPr>
            <p:cNvPr name="TextBox 22" id="22"/>
            <p:cNvSpPr txBox="true"/>
            <p:nvPr/>
          </p:nvSpPr>
          <p:spPr>
            <a:xfrm>
              <a:off x="0" y="-38100"/>
              <a:ext cx="1907456" cy="468692"/>
            </a:xfrm>
            <a:prstGeom prst="rect">
              <a:avLst/>
            </a:prstGeom>
          </p:spPr>
          <p:txBody>
            <a:bodyPr anchor="ctr" rtlCol="false" tIns="50800" lIns="50800" bIns="50800" rIns="50800"/>
            <a:lstStyle/>
            <a:p>
              <a:pPr algn="ctr" marL="0" indent="0" lvl="0">
                <a:lnSpc>
                  <a:spcPts val="3360"/>
                </a:lnSpc>
                <a:spcBef>
                  <a:spcPct val="0"/>
                </a:spcBef>
              </a:pPr>
            </a:p>
          </p:txBody>
        </p:sp>
      </p:grpSp>
      <p:grpSp>
        <p:nvGrpSpPr>
          <p:cNvPr name="Group 23" id="23"/>
          <p:cNvGrpSpPr/>
          <p:nvPr/>
        </p:nvGrpSpPr>
        <p:grpSpPr>
          <a:xfrm rot="0">
            <a:off x="5838380" y="2514125"/>
            <a:ext cx="579119" cy="579119"/>
            <a:chOff x="0" y="0"/>
            <a:chExt cx="812800" cy="812800"/>
          </a:xfrm>
        </p:grpSpPr>
        <p:sp>
          <p:nvSpPr>
            <p:cNvPr name="Freeform 24" id="24"/>
            <p:cNvSpPr/>
            <p:nvPr/>
          </p:nvSpPr>
          <p:spPr>
            <a:xfrm flipH="false" flipV="false" rot="0">
              <a:off x="0" y="0"/>
              <a:ext cx="812800" cy="812800"/>
            </a:xfrm>
            <a:custGeom>
              <a:avLst/>
              <a:gdLst/>
              <a:ahLst/>
              <a:cxnLst/>
              <a:rect r="r" b="b" t="t" l="l"/>
              <a:pathLst>
                <a:path h="812800" w="812800">
                  <a:moveTo>
                    <a:pt x="812800" y="406400"/>
                  </a:moveTo>
                  <a:lnTo>
                    <a:pt x="406400" y="0"/>
                  </a:lnTo>
                  <a:lnTo>
                    <a:pt x="406400" y="203200"/>
                  </a:lnTo>
                  <a:lnTo>
                    <a:pt x="0" y="203200"/>
                  </a:lnTo>
                  <a:lnTo>
                    <a:pt x="0" y="609600"/>
                  </a:lnTo>
                  <a:lnTo>
                    <a:pt x="406400" y="609600"/>
                  </a:lnTo>
                  <a:lnTo>
                    <a:pt x="406400" y="812800"/>
                  </a:lnTo>
                  <a:lnTo>
                    <a:pt x="812800" y="406400"/>
                  </a:lnTo>
                  <a:close/>
                </a:path>
              </a:pathLst>
            </a:custGeom>
            <a:solidFill>
              <a:srgbClr val="033B70"/>
            </a:solidFill>
          </p:spPr>
        </p:sp>
        <p:sp>
          <p:nvSpPr>
            <p:cNvPr name="TextBox 25" id="25"/>
            <p:cNvSpPr txBox="true"/>
            <p:nvPr/>
          </p:nvSpPr>
          <p:spPr>
            <a:xfrm>
              <a:off x="0" y="165100"/>
              <a:ext cx="711200" cy="444500"/>
            </a:xfrm>
            <a:prstGeom prst="rect">
              <a:avLst/>
            </a:prstGeom>
          </p:spPr>
          <p:txBody>
            <a:bodyPr anchor="ctr" rtlCol="false" tIns="50800" lIns="50800" bIns="50800" rIns="50800"/>
            <a:lstStyle/>
            <a:p>
              <a:pPr algn="ctr">
                <a:lnSpc>
                  <a:spcPts val="2800"/>
                </a:lnSpc>
              </a:pPr>
            </a:p>
          </p:txBody>
        </p:sp>
      </p:grpSp>
      <p:grpSp>
        <p:nvGrpSpPr>
          <p:cNvPr name="Group 26" id="26"/>
          <p:cNvGrpSpPr/>
          <p:nvPr/>
        </p:nvGrpSpPr>
        <p:grpSpPr>
          <a:xfrm rot="-10800000">
            <a:off x="11732187" y="6889039"/>
            <a:ext cx="579119" cy="579119"/>
            <a:chOff x="0" y="0"/>
            <a:chExt cx="812800" cy="812800"/>
          </a:xfrm>
        </p:grpSpPr>
        <p:sp>
          <p:nvSpPr>
            <p:cNvPr name="Freeform 27" id="27"/>
            <p:cNvSpPr/>
            <p:nvPr/>
          </p:nvSpPr>
          <p:spPr>
            <a:xfrm flipH="false" flipV="false" rot="0">
              <a:off x="0" y="0"/>
              <a:ext cx="812800" cy="812800"/>
            </a:xfrm>
            <a:custGeom>
              <a:avLst/>
              <a:gdLst/>
              <a:ahLst/>
              <a:cxnLst/>
              <a:rect r="r" b="b" t="t" l="l"/>
              <a:pathLst>
                <a:path h="812800" w="812800">
                  <a:moveTo>
                    <a:pt x="812800" y="406400"/>
                  </a:moveTo>
                  <a:lnTo>
                    <a:pt x="406400" y="0"/>
                  </a:lnTo>
                  <a:lnTo>
                    <a:pt x="406400" y="203200"/>
                  </a:lnTo>
                  <a:lnTo>
                    <a:pt x="0" y="203200"/>
                  </a:lnTo>
                  <a:lnTo>
                    <a:pt x="0" y="609600"/>
                  </a:lnTo>
                  <a:lnTo>
                    <a:pt x="406400" y="609600"/>
                  </a:lnTo>
                  <a:lnTo>
                    <a:pt x="406400" y="812800"/>
                  </a:lnTo>
                  <a:lnTo>
                    <a:pt x="812800" y="406400"/>
                  </a:lnTo>
                  <a:close/>
                </a:path>
              </a:pathLst>
            </a:custGeom>
            <a:solidFill>
              <a:srgbClr val="033B70"/>
            </a:solidFill>
          </p:spPr>
        </p:sp>
        <p:sp>
          <p:nvSpPr>
            <p:cNvPr name="TextBox 28" id="28"/>
            <p:cNvSpPr txBox="true"/>
            <p:nvPr/>
          </p:nvSpPr>
          <p:spPr>
            <a:xfrm>
              <a:off x="0" y="165100"/>
              <a:ext cx="711200" cy="444500"/>
            </a:xfrm>
            <a:prstGeom prst="rect">
              <a:avLst/>
            </a:prstGeom>
          </p:spPr>
          <p:txBody>
            <a:bodyPr anchor="ctr" rtlCol="false" tIns="50800" lIns="50800" bIns="50800" rIns="50800"/>
            <a:lstStyle/>
            <a:p>
              <a:pPr algn="ctr">
                <a:lnSpc>
                  <a:spcPts val="2800"/>
                </a:lnSpc>
              </a:pPr>
            </a:p>
          </p:txBody>
        </p:sp>
      </p:grpSp>
      <p:grpSp>
        <p:nvGrpSpPr>
          <p:cNvPr name="Group 29" id="29"/>
          <p:cNvGrpSpPr/>
          <p:nvPr/>
        </p:nvGrpSpPr>
        <p:grpSpPr>
          <a:xfrm rot="5400000">
            <a:off x="14661698" y="4669610"/>
            <a:ext cx="579119" cy="579119"/>
            <a:chOff x="0" y="0"/>
            <a:chExt cx="812800" cy="812800"/>
          </a:xfrm>
        </p:grpSpPr>
        <p:sp>
          <p:nvSpPr>
            <p:cNvPr name="Freeform 30" id="30"/>
            <p:cNvSpPr/>
            <p:nvPr/>
          </p:nvSpPr>
          <p:spPr>
            <a:xfrm flipH="false" flipV="false" rot="0">
              <a:off x="0" y="0"/>
              <a:ext cx="812800" cy="812800"/>
            </a:xfrm>
            <a:custGeom>
              <a:avLst/>
              <a:gdLst/>
              <a:ahLst/>
              <a:cxnLst/>
              <a:rect r="r" b="b" t="t" l="l"/>
              <a:pathLst>
                <a:path h="812800" w="812800">
                  <a:moveTo>
                    <a:pt x="812800" y="406400"/>
                  </a:moveTo>
                  <a:lnTo>
                    <a:pt x="406400" y="0"/>
                  </a:lnTo>
                  <a:lnTo>
                    <a:pt x="406400" y="203200"/>
                  </a:lnTo>
                  <a:lnTo>
                    <a:pt x="0" y="203200"/>
                  </a:lnTo>
                  <a:lnTo>
                    <a:pt x="0" y="609600"/>
                  </a:lnTo>
                  <a:lnTo>
                    <a:pt x="406400" y="609600"/>
                  </a:lnTo>
                  <a:lnTo>
                    <a:pt x="406400" y="812800"/>
                  </a:lnTo>
                  <a:lnTo>
                    <a:pt x="812800" y="406400"/>
                  </a:lnTo>
                  <a:close/>
                </a:path>
              </a:pathLst>
            </a:custGeom>
            <a:solidFill>
              <a:srgbClr val="033B70"/>
            </a:solidFill>
          </p:spPr>
        </p:sp>
        <p:sp>
          <p:nvSpPr>
            <p:cNvPr name="TextBox 31" id="31"/>
            <p:cNvSpPr txBox="true"/>
            <p:nvPr/>
          </p:nvSpPr>
          <p:spPr>
            <a:xfrm>
              <a:off x="0" y="165100"/>
              <a:ext cx="711200" cy="444500"/>
            </a:xfrm>
            <a:prstGeom prst="rect">
              <a:avLst/>
            </a:prstGeom>
          </p:spPr>
          <p:txBody>
            <a:bodyPr anchor="ctr" rtlCol="false" tIns="50800" lIns="50800" bIns="50800" rIns="50800"/>
            <a:lstStyle/>
            <a:p>
              <a:pPr algn="ctr">
                <a:lnSpc>
                  <a:spcPts val="2800"/>
                </a:lnSpc>
              </a:pPr>
            </a:p>
          </p:txBody>
        </p:sp>
      </p:grpSp>
      <p:grpSp>
        <p:nvGrpSpPr>
          <p:cNvPr name="Group 32" id="32"/>
          <p:cNvGrpSpPr/>
          <p:nvPr/>
        </p:nvGrpSpPr>
        <p:grpSpPr>
          <a:xfrm rot="0">
            <a:off x="11749615" y="2514125"/>
            <a:ext cx="579119" cy="579119"/>
            <a:chOff x="0" y="0"/>
            <a:chExt cx="812800" cy="812800"/>
          </a:xfrm>
        </p:grpSpPr>
        <p:sp>
          <p:nvSpPr>
            <p:cNvPr name="Freeform 33" id="33"/>
            <p:cNvSpPr/>
            <p:nvPr/>
          </p:nvSpPr>
          <p:spPr>
            <a:xfrm flipH="false" flipV="false" rot="0">
              <a:off x="0" y="0"/>
              <a:ext cx="812800" cy="812800"/>
            </a:xfrm>
            <a:custGeom>
              <a:avLst/>
              <a:gdLst/>
              <a:ahLst/>
              <a:cxnLst/>
              <a:rect r="r" b="b" t="t" l="l"/>
              <a:pathLst>
                <a:path h="812800" w="812800">
                  <a:moveTo>
                    <a:pt x="812800" y="406400"/>
                  </a:moveTo>
                  <a:lnTo>
                    <a:pt x="406400" y="0"/>
                  </a:lnTo>
                  <a:lnTo>
                    <a:pt x="406400" y="203200"/>
                  </a:lnTo>
                  <a:lnTo>
                    <a:pt x="0" y="203200"/>
                  </a:lnTo>
                  <a:lnTo>
                    <a:pt x="0" y="609600"/>
                  </a:lnTo>
                  <a:lnTo>
                    <a:pt x="406400" y="609600"/>
                  </a:lnTo>
                  <a:lnTo>
                    <a:pt x="406400" y="812800"/>
                  </a:lnTo>
                  <a:lnTo>
                    <a:pt x="812800" y="406400"/>
                  </a:lnTo>
                  <a:close/>
                </a:path>
              </a:pathLst>
            </a:custGeom>
            <a:solidFill>
              <a:srgbClr val="033B70"/>
            </a:solidFill>
          </p:spPr>
        </p:sp>
        <p:sp>
          <p:nvSpPr>
            <p:cNvPr name="TextBox 34" id="34"/>
            <p:cNvSpPr txBox="true"/>
            <p:nvPr/>
          </p:nvSpPr>
          <p:spPr>
            <a:xfrm>
              <a:off x="0" y="165100"/>
              <a:ext cx="711200" cy="444500"/>
            </a:xfrm>
            <a:prstGeom prst="rect">
              <a:avLst/>
            </a:prstGeom>
          </p:spPr>
          <p:txBody>
            <a:bodyPr anchor="ctr" rtlCol="false" tIns="50800" lIns="50800" bIns="50800" rIns="50800"/>
            <a:lstStyle/>
            <a:p>
              <a:pPr algn="ctr">
                <a:lnSpc>
                  <a:spcPts val="2800"/>
                </a:lnSpc>
              </a:pPr>
            </a:p>
          </p:txBody>
        </p:sp>
      </p:grpSp>
      <p:grpSp>
        <p:nvGrpSpPr>
          <p:cNvPr name="Group 35" id="35"/>
          <p:cNvGrpSpPr/>
          <p:nvPr/>
        </p:nvGrpSpPr>
        <p:grpSpPr>
          <a:xfrm rot="0">
            <a:off x="-362689" y="9529037"/>
            <a:ext cx="18650689" cy="1560722"/>
            <a:chOff x="0" y="0"/>
            <a:chExt cx="4912116" cy="411054"/>
          </a:xfrm>
        </p:grpSpPr>
        <p:sp>
          <p:nvSpPr>
            <p:cNvPr name="Freeform 36" id="36"/>
            <p:cNvSpPr/>
            <p:nvPr/>
          </p:nvSpPr>
          <p:spPr>
            <a:xfrm flipH="false" flipV="false" rot="0">
              <a:off x="0" y="0"/>
              <a:ext cx="4912116" cy="411054"/>
            </a:xfrm>
            <a:custGeom>
              <a:avLst/>
              <a:gdLst/>
              <a:ahLst/>
              <a:cxnLst/>
              <a:rect r="r" b="b" t="t" l="l"/>
              <a:pathLst>
                <a:path h="411054" w="4912116">
                  <a:moveTo>
                    <a:pt x="4708916" y="0"/>
                  </a:moveTo>
                  <a:lnTo>
                    <a:pt x="0" y="0"/>
                  </a:lnTo>
                  <a:lnTo>
                    <a:pt x="0" y="411054"/>
                  </a:lnTo>
                  <a:lnTo>
                    <a:pt x="4708916" y="411054"/>
                  </a:lnTo>
                  <a:lnTo>
                    <a:pt x="4912116" y="205527"/>
                  </a:lnTo>
                  <a:lnTo>
                    <a:pt x="4708916" y="0"/>
                  </a:lnTo>
                  <a:close/>
                </a:path>
              </a:pathLst>
            </a:custGeom>
            <a:solidFill>
              <a:srgbClr val="A8A8A8"/>
            </a:solidFill>
            <a:ln cap="sq">
              <a:noFill/>
              <a:prstDash val="solid"/>
              <a:miter/>
            </a:ln>
          </p:spPr>
        </p:sp>
        <p:sp>
          <p:nvSpPr>
            <p:cNvPr name="TextBox 37" id="37"/>
            <p:cNvSpPr txBox="true"/>
            <p:nvPr/>
          </p:nvSpPr>
          <p:spPr>
            <a:xfrm>
              <a:off x="0" y="-38100"/>
              <a:ext cx="4797816" cy="449154"/>
            </a:xfrm>
            <a:prstGeom prst="rect">
              <a:avLst/>
            </a:prstGeom>
          </p:spPr>
          <p:txBody>
            <a:bodyPr anchor="ctr" rtlCol="false" tIns="50800" lIns="50800" bIns="50800" rIns="50800"/>
            <a:lstStyle/>
            <a:p>
              <a:pPr algn="ctr">
                <a:lnSpc>
                  <a:spcPts val="3360"/>
                </a:lnSpc>
              </a:pPr>
            </a:p>
          </p:txBody>
        </p:sp>
      </p:grpSp>
      <p:grpSp>
        <p:nvGrpSpPr>
          <p:cNvPr name="Group 38" id="38"/>
          <p:cNvGrpSpPr/>
          <p:nvPr/>
        </p:nvGrpSpPr>
        <p:grpSpPr>
          <a:xfrm rot="0">
            <a:off x="10504913" y="9528163"/>
            <a:ext cx="2941574" cy="1517675"/>
            <a:chOff x="0" y="0"/>
            <a:chExt cx="774735" cy="399717"/>
          </a:xfrm>
        </p:grpSpPr>
        <p:sp>
          <p:nvSpPr>
            <p:cNvPr name="Freeform 39" id="39"/>
            <p:cNvSpPr/>
            <p:nvPr/>
          </p:nvSpPr>
          <p:spPr>
            <a:xfrm flipH="false" flipV="false" rot="0">
              <a:off x="0" y="0"/>
              <a:ext cx="774735" cy="399717"/>
            </a:xfrm>
            <a:custGeom>
              <a:avLst/>
              <a:gdLst/>
              <a:ahLst/>
              <a:cxnLst/>
              <a:rect r="r" b="b" t="t" l="l"/>
              <a:pathLst>
                <a:path h="399717" w="774735">
                  <a:moveTo>
                    <a:pt x="571535" y="0"/>
                  </a:moveTo>
                  <a:lnTo>
                    <a:pt x="0" y="0"/>
                  </a:lnTo>
                  <a:lnTo>
                    <a:pt x="203200" y="399717"/>
                  </a:lnTo>
                  <a:lnTo>
                    <a:pt x="774735" y="399717"/>
                  </a:lnTo>
                  <a:lnTo>
                    <a:pt x="571535" y="0"/>
                  </a:lnTo>
                  <a:close/>
                </a:path>
              </a:pathLst>
            </a:custGeom>
            <a:solidFill>
              <a:srgbClr val="17568D"/>
            </a:solidFill>
          </p:spPr>
        </p:sp>
        <p:sp>
          <p:nvSpPr>
            <p:cNvPr name="TextBox 40" id="40"/>
            <p:cNvSpPr txBox="true"/>
            <p:nvPr/>
          </p:nvSpPr>
          <p:spPr>
            <a:xfrm>
              <a:off x="101600" y="-57150"/>
              <a:ext cx="571535" cy="456867"/>
            </a:xfrm>
            <a:prstGeom prst="rect">
              <a:avLst/>
            </a:prstGeom>
          </p:spPr>
          <p:txBody>
            <a:bodyPr anchor="ctr" rtlCol="false" tIns="50800" lIns="50800" bIns="50800" rIns="50800"/>
            <a:lstStyle/>
            <a:p>
              <a:pPr algn="ctr">
                <a:lnSpc>
                  <a:spcPts val="3079"/>
                </a:lnSpc>
              </a:pPr>
            </a:p>
          </p:txBody>
        </p:sp>
      </p:grpSp>
      <p:sp>
        <p:nvSpPr>
          <p:cNvPr name="TextBox 41" id="41"/>
          <p:cNvSpPr txBox="true"/>
          <p:nvPr/>
        </p:nvSpPr>
        <p:spPr>
          <a:xfrm rot="0">
            <a:off x="-105924" y="9807180"/>
            <a:ext cx="3055501" cy="260350"/>
          </a:xfrm>
          <a:prstGeom prst="rect">
            <a:avLst/>
          </a:prstGeom>
        </p:spPr>
        <p:txBody>
          <a:bodyPr anchor="t" rtlCol="false" tIns="0" lIns="0" bIns="0" rIns="0">
            <a:spAutoFit/>
          </a:bodyPr>
          <a:lstStyle/>
          <a:p>
            <a:pPr algn="ctr">
              <a:lnSpc>
                <a:spcPts val="1700"/>
              </a:lnSpc>
            </a:pPr>
            <a:r>
              <a:rPr lang="en-US" sz="2000">
                <a:solidFill>
                  <a:srgbClr val="FFFFFF">
                    <a:alpha val="64706"/>
                  </a:srgbClr>
                </a:solidFill>
                <a:latin typeface="Poppins Bold"/>
              </a:rPr>
              <a:t>Problem Statement</a:t>
            </a:r>
          </a:p>
        </p:txBody>
      </p:sp>
      <p:sp>
        <p:nvSpPr>
          <p:cNvPr name="TextBox 42" id="42"/>
          <p:cNvSpPr txBox="true"/>
          <p:nvPr/>
        </p:nvSpPr>
        <p:spPr>
          <a:xfrm rot="0">
            <a:off x="5064873" y="9699230"/>
            <a:ext cx="2799650" cy="368300"/>
          </a:xfrm>
          <a:prstGeom prst="rect">
            <a:avLst/>
          </a:prstGeom>
        </p:spPr>
        <p:txBody>
          <a:bodyPr anchor="t" rtlCol="false" tIns="0" lIns="0" bIns="0" rIns="0">
            <a:spAutoFit/>
          </a:bodyPr>
          <a:lstStyle/>
          <a:p>
            <a:pPr algn="ctr">
              <a:lnSpc>
                <a:spcPts val="2800"/>
              </a:lnSpc>
              <a:spcBef>
                <a:spcPct val="0"/>
              </a:spcBef>
            </a:pPr>
            <a:r>
              <a:rPr lang="en-US" sz="2000">
                <a:solidFill>
                  <a:srgbClr val="FFFFFF">
                    <a:alpha val="64706"/>
                  </a:srgbClr>
                </a:solidFill>
                <a:latin typeface="Poppins Bold"/>
              </a:rPr>
              <a:t>Data Analysis</a:t>
            </a:r>
          </a:p>
        </p:txBody>
      </p:sp>
      <p:sp>
        <p:nvSpPr>
          <p:cNvPr name="TextBox 43" id="43"/>
          <p:cNvSpPr txBox="true"/>
          <p:nvPr/>
        </p:nvSpPr>
        <p:spPr>
          <a:xfrm rot="0">
            <a:off x="7609908" y="9705896"/>
            <a:ext cx="509230" cy="368300"/>
          </a:xfrm>
          <a:prstGeom prst="rect">
            <a:avLst/>
          </a:prstGeom>
        </p:spPr>
        <p:txBody>
          <a:bodyPr anchor="t" rtlCol="false" tIns="0" lIns="0" bIns="0" rIns="0">
            <a:spAutoFit/>
          </a:bodyPr>
          <a:lstStyle/>
          <a:p>
            <a:pPr algn="ctr">
              <a:lnSpc>
                <a:spcPts val="2800"/>
              </a:lnSpc>
              <a:spcBef>
                <a:spcPct val="0"/>
              </a:spcBef>
            </a:pPr>
            <a:r>
              <a:rPr lang="en-US" sz="2000">
                <a:solidFill>
                  <a:srgbClr val="FFFFFF">
                    <a:alpha val="64706"/>
                  </a:srgbClr>
                </a:solidFill>
                <a:latin typeface="Poppins Bold"/>
              </a:rPr>
              <a:t>EDA</a:t>
            </a:r>
          </a:p>
        </p:txBody>
      </p:sp>
      <p:sp>
        <p:nvSpPr>
          <p:cNvPr name="TextBox 44" id="44"/>
          <p:cNvSpPr txBox="true"/>
          <p:nvPr/>
        </p:nvSpPr>
        <p:spPr>
          <a:xfrm rot="0">
            <a:off x="7843587" y="9702405"/>
            <a:ext cx="3177203" cy="368300"/>
          </a:xfrm>
          <a:prstGeom prst="rect">
            <a:avLst/>
          </a:prstGeom>
        </p:spPr>
        <p:txBody>
          <a:bodyPr anchor="t" rtlCol="false" tIns="0" lIns="0" bIns="0" rIns="0">
            <a:spAutoFit/>
          </a:bodyPr>
          <a:lstStyle/>
          <a:p>
            <a:pPr algn="ctr">
              <a:lnSpc>
                <a:spcPts val="2800"/>
              </a:lnSpc>
              <a:spcBef>
                <a:spcPct val="0"/>
              </a:spcBef>
            </a:pPr>
            <a:r>
              <a:rPr lang="en-US" sz="2000">
                <a:solidFill>
                  <a:srgbClr val="FFFFFF">
                    <a:alpha val="64706"/>
                  </a:srgbClr>
                </a:solidFill>
                <a:latin typeface="Poppins Bold"/>
              </a:rPr>
              <a:t>Feature Selection</a:t>
            </a:r>
          </a:p>
        </p:txBody>
      </p:sp>
      <p:sp>
        <p:nvSpPr>
          <p:cNvPr name="TextBox 45" id="45"/>
          <p:cNvSpPr txBox="true"/>
          <p:nvPr/>
        </p:nvSpPr>
        <p:spPr>
          <a:xfrm rot="0">
            <a:off x="10684592" y="9593184"/>
            <a:ext cx="2098092" cy="424815"/>
          </a:xfrm>
          <a:prstGeom prst="rect">
            <a:avLst/>
          </a:prstGeom>
        </p:spPr>
        <p:txBody>
          <a:bodyPr anchor="t" rtlCol="false" tIns="0" lIns="0" bIns="0" rIns="0">
            <a:spAutoFit/>
          </a:bodyPr>
          <a:lstStyle/>
          <a:p>
            <a:pPr algn="ctr">
              <a:lnSpc>
                <a:spcPts val="3359"/>
              </a:lnSpc>
              <a:spcBef>
                <a:spcPct val="0"/>
              </a:spcBef>
            </a:pPr>
            <a:r>
              <a:rPr lang="en-US" sz="2399">
                <a:solidFill>
                  <a:srgbClr val="FFFFFF"/>
                </a:solidFill>
                <a:latin typeface="Poppins Bold"/>
              </a:rPr>
              <a:t>Approach 1</a:t>
            </a:r>
          </a:p>
        </p:txBody>
      </p:sp>
      <p:sp>
        <p:nvSpPr>
          <p:cNvPr name="TextBox 46" id="46"/>
          <p:cNvSpPr txBox="true"/>
          <p:nvPr/>
        </p:nvSpPr>
        <p:spPr>
          <a:xfrm rot="0">
            <a:off x="13129729" y="9734154"/>
            <a:ext cx="1498759" cy="368300"/>
          </a:xfrm>
          <a:prstGeom prst="rect">
            <a:avLst/>
          </a:prstGeom>
        </p:spPr>
        <p:txBody>
          <a:bodyPr anchor="t" rtlCol="false" tIns="0" lIns="0" bIns="0" rIns="0">
            <a:spAutoFit/>
          </a:bodyPr>
          <a:lstStyle/>
          <a:p>
            <a:pPr algn="ctr">
              <a:lnSpc>
                <a:spcPts val="2800"/>
              </a:lnSpc>
              <a:spcBef>
                <a:spcPct val="0"/>
              </a:spcBef>
            </a:pPr>
            <a:r>
              <a:rPr lang="en-US" sz="2000">
                <a:solidFill>
                  <a:srgbClr val="FFFFFF">
                    <a:alpha val="64706"/>
                  </a:srgbClr>
                </a:solidFill>
                <a:latin typeface="Poppins Bold"/>
              </a:rPr>
              <a:t>Approach 2</a:t>
            </a:r>
          </a:p>
        </p:txBody>
      </p:sp>
      <p:sp>
        <p:nvSpPr>
          <p:cNvPr name="TextBox 47" id="47"/>
          <p:cNvSpPr txBox="true"/>
          <p:nvPr/>
        </p:nvSpPr>
        <p:spPr>
          <a:xfrm rot="0">
            <a:off x="14857087" y="9734154"/>
            <a:ext cx="2560915" cy="368300"/>
          </a:xfrm>
          <a:prstGeom prst="rect">
            <a:avLst/>
          </a:prstGeom>
        </p:spPr>
        <p:txBody>
          <a:bodyPr anchor="t" rtlCol="false" tIns="0" lIns="0" bIns="0" rIns="0">
            <a:spAutoFit/>
          </a:bodyPr>
          <a:lstStyle/>
          <a:p>
            <a:pPr algn="ctr">
              <a:lnSpc>
                <a:spcPts val="2800"/>
              </a:lnSpc>
              <a:spcBef>
                <a:spcPct val="0"/>
              </a:spcBef>
            </a:pPr>
            <a:r>
              <a:rPr lang="en-US" sz="2000">
                <a:solidFill>
                  <a:srgbClr val="FFFFFF">
                    <a:alpha val="64706"/>
                  </a:srgbClr>
                </a:solidFill>
                <a:latin typeface="Poppins Bold"/>
              </a:rPr>
              <a:t>Model Performance</a:t>
            </a:r>
          </a:p>
        </p:txBody>
      </p:sp>
      <p:sp>
        <p:nvSpPr>
          <p:cNvPr name="TextBox 48" id="48"/>
          <p:cNvSpPr txBox="true"/>
          <p:nvPr/>
        </p:nvSpPr>
        <p:spPr>
          <a:xfrm rot="0">
            <a:off x="2442478" y="9734154"/>
            <a:ext cx="2962321" cy="368300"/>
          </a:xfrm>
          <a:prstGeom prst="rect">
            <a:avLst/>
          </a:prstGeom>
        </p:spPr>
        <p:txBody>
          <a:bodyPr anchor="t" rtlCol="false" tIns="0" lIns="0" bIns="0" rIns="0">
            <a:spAutoFit/>
          </a:bodyPr>
          <a:lstStyle/>
          <a:p>
            <a:pPr algn="ctr">
              <a:lnSpc>
                <a:spcPts val="2800"/>
              </a:lnSpc>
              <a:spcBef>
                <a:spcPct val="0"/>
              </a:spcBef>
            </a:pPr>
            <a:r>
              <a:rPr lang="en-US" sz="2000">
                <a:solidFill>
                  <a:srgbClr val="FFFFFF">
                    <a:alpha val="64706"/>
                  </a:srgbClr>
                </a:solidFill>
                <a:latin typeface="Poppins Bold"/>
              </a:rPr>
              <a:t>Data Landscape</a:t>
            </a:r>
          </a:p>
        </p:txBody>
      </p:sp>
      <p:grpSp>
        <p:nvGrpSpPr>
          <p:cNvPr name="Group 49" id="49"/>
          <p:cNvGrpSpPr/>
          <p:nvPr/>
        </p:nvGrpSpPr>
        <p:grpSpPr>
          <a:xfrm rot="0">
            <a:off x="-362689" y="9532372"/>
            <a:ext cx="18650689" cy="1560722"/>
            <a:chOff x="0" y="0"/>
            <a:chExt cx="4912116" cy="411054"/>
          </a:xfrm>
        </p:grpSpPr>
        <p:sp>
          <p:nvSpPr>
            <p:cNvPr name="Freeform 50" id="50"/>
            <p:cNvSpPr/>
            <p:nvPr/>
          </p:nvSpPr>
          <p:spPr>
            <a:xfrm flipH="false" flipV="false" rot="0">
              <a:off x="0" y="0"/>
              <a:ext cx="4912116" cy="411054"/>
            </a:xfrm>
            <a:custGeom>
              <a:avLst/>
              <a:gdLst/>
              <a:ahLst/>
              <a:cxnLst/>
              <a:rect r="r" b="b" t="t" l="l"/>
              <a:pathLst>
                <a:path h="411054" w="4912116">
                  <a:moveTo>
                    <a:pt x="4708916" y="0"/>
                  </a:moveTo>
                  <a:lnTo>
                    <a:pt x="0" y="0"/>
                  </a:lnTo>
                  <a:lnTo>
                    <a:pt x="0" y="411054"/>
                  </a:lnTo>
                  <a:lnTo>
                    <a:pt x="4708916" y="411054"/>
                  </a:lnTo>
                  <a:lnTo>
                    <a:pt x="4912116" y="205527"/>
                  </a:lnTo>
                  <a:lnTo>
                    <a:pt x="4708916" y="0"/>
                  </a:lnTo>
                  <a:close/>
                </a:path>
              </a:pathLst>
            </a:custGeom>
            <a:solidFill>
              <a:srgbClr val="A8A8A8"/>
            </a:solidFill>
            <a:ln cap="sq">
              <a:noFill/>
              <a:prstDash val="solid"/>
              <a:miter/>
            </a:ln>
          </p:spPr>
        </p:sp>
        <p:sp>
          <p:nvSpPr>
            <p:cNvPr name="TextBox 51" id="51"/>
            <p:cNvSpPr txBox="true"/>
            <p:nvPr/>
          </p:nvSpPr>
          <p:spPr>
            <a:xfrm>
              <a:off x="0" y="-38100"/>
              <a:ext cx="4797816" cy="449154"/>
            </a:xfrm>
            <a:prstGeom prst="rect">
              <a:avLst/>
            </a:prstGeom>
          </p:spPr>
          <p:txBody>
            <a:bodyPr anchor="ctr" rtlCol="false" tIns="50800" lIns="50800" bIns="50800" rIns="50800"/>
            <a:lstStyle/>
            <a:p>
              <a:pPr algn="ctr">
                <a:lnSpc>
                  <a:spcPts val="3360"/>
                </a:lnSpc>
              </a:pPr>
            </a:p>
          </p:txBody>
        </p:sp>
      </p:grpSp>
      <p:grpSp>
        <p:nvGrpSpPr>
          <p:cNvPr name="Group 52" id="52"/>
          <p:cNvGrpSpPr/>
          <p:nvPr/>
        </p:nvGrpSpPr>
        <p:grpSpPr>
          <a:xfrm rot="0">
            <a:off x="9025943" y="9500125"/>
            <a:ext cx="3615789" cy="1385362"/>
            <a:chOff x="0" y="0"/>
            <a:chExt cx="1043259" cy="399717"/>
          </a:xfrm>
        </p:grpSpPr>
        <p:sp>
          <p:nvSpPr>
            <p:cNvPr name="Freeform 53" id="53"/>
            <p:cNvSpPr/>
            <p:nvPr/>
          </p:nvSpPr>
          <p:spPr>
            <a:xfrm flipH="false" flipV="false" rot="0">
              <a:off x="0" y="0"/>
              <a:ext cx="1043259" cy="399717"/>
            </a:xfrm>
            <a:custGeom>
              <a:avLst/>
              <a:gdLst/>
              <a:ahLst/>
              <a:cxnLst/>
              <a:rect r="r" b="b" t="t" l="l"/>
              <a:pathLst>
                <a:path h="399717" w="1043259">
                  <a:moveTo>
                    <a:pt x="840059" y="0"/>
                  </a:moveTo>
                  <a:lnTo>
                    <a:pt x="0" y="0"/>
                  </a:lnTo>
                  <a:lnTo>
                    <a:pt x="203200" y="399717"/>
                  </a:lnTo>
                  <a:lnTo>
                    <a:pt x="1043259" y="399717"/>
                  </a:lnTo>
                  <a:lnTo>
                    <a:pt x="840059" y="0"/>
                  </a:lnTo>
                  <a:close/>
                </a:path>
              </a:pathLst>
            </a:custGeom>
            <a:solidFill>
              <a:srgbClr val="17568D"/>
            </a:solidFill>
          </p:spPr>
        </p:sp>
        <p:sp>
          <p:nvSpPr>
            <p:cNvPr name="TextBox 54" id="54"/>
            <p:cNvSpPr txBox="true"/>
            <p:nvPr/>
          </p:nvSpPr>
          <p:spPr>
            <a:xfrm>
              <a:off x="101600" y="-57150"/>
              <a:ext cx="840059" cy="456867"/>
            </a:xfrm>
            <a:prstGeom prst="rect">
              <a:avLst/>
            </a:prstGeom>
          </p:spPr>
          <p:txBody>
            <a:bodyPr anchor="ctr" rtlCol="false" tIns="50800" lIns="50800" bIns="50800" rIns="50800"/>
            <a:lstStyle/>
            <a:p>
              <a:pPr algn="ctr">
                <a:lnSpc>
                  <a:spcPts val="3079"/>
                </a:lnSpc>
              </a:pPr>
            </a:p>
          </p:txBody>
        </p:sp>
      </p:grpSp>
      <p:grpSp>
        <p:nvGrpSpPr>
          <p:cNvPr name="Group 55" id="55"/>
          <p:cNvGrpSpPr/>
          <p:nvPr/>
        </p:nvGrpSpPr>
        <p:grpSpPr>
          <a:xfrm rot="-10800000">
            <a:off x="5776572" y="6879920"/>
            <a:ext cx="579119" cy="579119"/>
            <a:chOff x="0" y="0"/>
            <a:chExt cx="812800" cy="812800"/>
          </a:xfrm>
        </p:grpSpPr>
        <p:sp>
          <p:nvSpPr>
            <p:cNvPr name="Freeform 56" id="56"/>
            <p:cNvSpPr/>
            <p:nvPr/>
          </p:nvSpPr>
          <p:spPr>
            <a:xfrm flipH="false" flipV="false" rot="0">
              <a:off x="0" y="0"/>
              <a:ext cx="812800" cy="812800"/>
            </a:xfrm>
            <a:custGeom>
              <a:avLst/>
              <a:gdLst/>
              <a:ahLst/>
              <a:cxnLst/>
              <a:rect r="r" b="b" t="t" l="l"/>
              <a:pathLst>
                <a:path h="812800" w="812800">
                  <a:moveTo>
                    <a:pt x="812800" y="406400"/>
                  </a:moveTo>
                  <a:lnTo>
                    <a:pt x="406400" y="0"/>
                  </a:lnTo>
                  <a:lnTo>
                    <a:pt x="406400" y="203200"/>
                  </a:lnTo>
                  <a:lnTo>
                    <a:pt x="0" y="203200"/>
                  </a:lnTo>
                  <a:lnTo>
                    <a:pt x="0" y="609600"/>
                  </a:lnTo>
                  <a:lnTo>
                    <a:pt x="406400" y="609600"/>
                  </a:lnTo>
                  <a:lnTo>
                    <a:pt x="406400" y="812800"/>
                  </a:lnTo>
                  <a:lnTo>
                    <a:pt x="812800" y="406400"/>
                  </a:lnTo>
                  <a:close/>
                </a:path>
              </a:pathLst>
            </a:custGeom>
            <a:solidFill>
              <a:srgbClr val="033B70"/>
            </a:solidFill>
          </p:spPr>
        </p:sp>
        <p:sp>
          <p:nvSpPr>
            <p:cNvPr name="TextBox 57" id="57"/>
            <p:cNvSpPr txBox="true"/>
            <p:nvPr/>
          </p:nvSpPr>
          <p:spPr>
            <a:xfrm>
              <a:off x="0" y="165100"/>
              <a:ext cx="711200" cy="444500"/>
            </a:xfrm>
            <a:prstGeom prst="rect">
              <a:avLst/>
            </a:prstGeom>
          </p:spPr>
          <p:txBody>
            <a:bodyPr anchor="ctr" rtlCol="false" tIns="50800" lIns="50800" bIns="50800" rIns="50800"/>
            <a:lstStyle/>
            <a:p>
              <a:pPr algn="ctr">
                <a:lnSpc>
                  <a:spcPts val="2800"/>
                </a:lnSpc>
              </a:pPr>
            </a:p>
          </p:txBody>
        </p:sp>
      </p:grpSp>
      <p:grpSp>
        <p:nvGrpSpPr>
          <p:cNvPr name="Group 58" id="58"/>
          <p:cNvGrpSpPr/>
          <p:nvPr/>
        </p:nvGrpSpPr>
        <p:grpSpPr>
          <a:xfrm rot="0">
            <a:off x="809602" y="5485398"/>
            <a:ext cx="4608226" cy="3358760"/>
            <a:chOff x="0" y="0"/>
            <a:chExt cx="1229508" cy="896142"/>
          </a:xfrm>
        </p:grpSpPr>
        <p:sp>
          <p:nvSpPr>
            <p:cNvPr name="Freeform 59" id="59"/>
            <p:cNvSpPr/>
            <p:nvPr/>
          </p:nvSpPr>
          <p:spPr>
            <a:xfrm flipH="false" flipV="false" rot="0">
              <a:off x="0" y="0"/>
              <a:ext cx="1229508" cy="896142"/>
            </a:xfrm>
            <a:custGeom>
              <a:avLst/>
              <a:gdLst/>
              <a:ahLst/>
              <a:cxnLst/>
              <a:rect r="r" b="b" t="t" l="l"/>
              <a:pathLst>
                <a:path h="896142" w="1229508">
                  <a:moveTo>
                    <a:pt x="85681" y="0"/>
                  </a:moveTo>
                  <a:lnTo>
                    <a:pt x="1143827" y="0"/>
                  </a:lnTo>
                  <a:cubicBezTo>
                    <a:pt x="1166551" y="0"/>
                    <a:pt x="1188345" y="9027"/>
                    <a:pt x="1204413" y="25095"/>
                  </a:cubicBezTo>
                  <a:cubicBezTo>
                    <a:pt x="1220481" y="41164"/>
                    <a:pt x="1229508" y="62957"/>
                    <a:pt x="1229508" y="85681"/>
                  </a:cubicBezTo>
                  <a:lnTo>
                    <a:pt x="1229508" y="810461"/>
                  </a:lnTo>
                  <a:cubicBezTo>
                    <a:pt x="1229508" y="857781"/>
                    <a:pt x="1191148" y="896142"/>
                    <a:pt x="1143827" y="896142"/>
                  </a:cubicBezTo>
                  <a:lnTo>
                    <a:pt x="85681" y="896142"/>
                  </a:lnTo>
                  <a:cubicBezTo>
                    <a:pt x="62957" y="896142"/>
                    <a:pt x="41164" y="887115"/>
                    <a:pt x="25095" y="871046"/>
                  </a:cubicBezTo>
                  <a:cubicBezTo>
                    <a:pt x="9027" y="854978"/>
                    <a:pt x="0" y="833185"/>
                    <a:pt x="0" y="810461"/>
                  </a:cubicBezTo>
                  <a:lnTo>
                    <a:pt x="0" y="85681"/>
                  </a:lnTo>
                  <a:cubicBezTo>
                    <a:pt x="0" y="38361"/>
                    <a:pt x="38361" y="0"/>
                    <a:pt x="85681" y="0"/>
                  </a:cubicBezTo>
                  <a:close/>
                </a:path>
              </a:pathLst>
            </a:custGeom>
            <a:solidFill>
              <a:srgbClr val="CCE9FF"/>
            </a:solidFill>
            <a:ln cap="rnd">
              <a:noFill/>
              <a:prstDash val="lgDash"/>
              <a:round/>
            </a:ln>
          </p:spPr>
        </p:sp>
        <p:sp>
          <p:nvSpPr>
            <p:cNvPr name="TextBox 60" id="60"/>
            <p:cNvSpPr txBox="true"/>
            <p:nvPr/>
          </p:nvSpPr>
          <p:spPr>
            <a:xfrm>
              <a:off x="0" y="-38100"/>
              <a:ext cx="1229508" cy="934242"/>
            </a:xfrm>
            <a:prstGeom prst="rect">
              <a:avLst/>
            </a:prstGeom>
          </p:spPr>
          <p:txBody>
            <a:bodyPr anchor="ctr" rtlCol="false" tIns="50146" lIns="50146" bIns="50146" rIns="50146"/>
            <a:lstStyle/>
            <a:p>
              <a:pPr algn="ctr">
                <a:lnSpc>
                  <a:spcPts val="2800"/>
                </a:lnSpc>
              </a:pPr>
            </a:p>
          </p:txBody>
        </p:sp>
      </p:grpSp>
      <p:grpSp>
        <p:nvGrpSpPr>
          <p:cNvPr name="Group 61" id="61"/>
          <p:cNvGrpSpPr/>
          <p:nvPr/>
        </p:nvGrpSpPr>
        <p:grpSpPr>
          <a:xfrm rot="0">
            <a:off x="819005" y="5494801"/>
            <a:ext cx="4608226" cy="3358760"/>
            <a:chOff x="0" y="0"/>
            <a:chExt cx="1229508" cy="896142"/>
          </a:xfrm>
        </p:grpSpPr>
        <p:sp>
          <p:nvSpPr>
            <p:cNvPr name="Freeform 62" id="62"/>
            <p:cNvSpPr/>
            <p:nvPr/>
          </p:nvSpPr>
          <p:spPr>
            <a:xfrm flipH="false" flipV="false" rot="0">
              <a:off x="0" y="0"/>
              <a:ext cx="1229508" cy="896142"/>
            </a:xfrm>
            <a:custGeom>
              <a:avLst/>
              <a:gdLst/>
              <a:ahLst/>
              <a:cxnLst/>
              <a:rect r="r" b="b" t="t" l="l"/>
              <a:pathLst>
                <a:path h="896142" w="1229508">
                  <a:moveTo>
                    <a:pt x="85681" y="0"/>
                  </a:moveTo>
                  <a:lnTo>
                    <a:pt x="1143827" y="0"/>
                  </a:lnTo>
                  <a:cubicBezTo>
                    <a:pt x="1166551" y="0"/>
                    <a:pt x="1188345" y="9027"/>
                    <a:pt x="1204413" y="25095"/>
                  </a:cubicBezTo>
                  <a:cubicBezTo>
                    <a:pt x="1220481" y="41164"/>
                    <a:pt x="1229508" y="62957"/>
                    <a:pt x="1229508" y="85681"/>
                  </a:cubicBezTo>
                  <a:lnTo>
                    <a:pt x="1229508" y="810461"/>
                  </a:lnTo>
                  <a:cubicBezTo>
                    <a:pt x="1229508" y="857781"/>
                    <a:pt x="1191148" y="896142"/>
                    <a:pt x="1143827" y="896142"/>
                  </a:cubicBezTo>
                  <a:lnTo>
                    <a:pt x="85681" y="896142"/>
                  </a:lnTo>
                  <a:cubicBezTo>
                    <a:pt x="62957" y="896142"/>
                    <a:pt x="41164" y="887115"/>
                    <a:pt x="25095" y="871046"/>
                  </a:cubicBezTo>
                  <a:cubicBezTo>
                    <a:pt x="9027" y="854978"/>
                    <a:pt x="0" y="833185"/>
                    <a:pt x="0" y="810461"/>
                  </a:cubicBezTo>
                  <a:lnTo>
                    <a:pt x="0" y="85681"/>
                  </a:lnTo>
                  <a:cubicBezTo>
                    <a:pt x="0" y="38361"/>
                    <a:pt x="38361" y="0"/>
                    <a:pt x="85681" y="0"/>
                  </a:cubicBezTo>
                  <a:close/>
                </a:path>
              </a:pathLst>
            </a:custGeom>
            <a:solidFill>
              <a:srgbClr val="CCE9FF">
                <a:alpha val="29804"/>
              </a:srgbClr>
            </a:solidFill>
            <a:ln w="38100" cap="rnd">
              <a:solidFill>
                <a:srgbClr val="000000">
                  <a:alpha val="29804"/>
                </a:srgbClr>
              </a:solidFill>
              <a:prstDash val="lgDash"/>
              <a:round/>
            </a:ln>
          </p:spPr>
        </p:sp>
        <p:sp>
          <p:nvSpPr>
            <p:cNvPr name="TextBox 63" id="63"/>
            <p:cNvSpPr txBox="true"/>
            <p:nvPr/>
          </p:nvSpPr>
          <p:spPr>
            <a:xfrm>
              <a:off x="0" y="-47625"/>
              <a:ext cx="1229508" cy="943767"/>
            </a:xfrm>
            <a:prstGeom prst="rect">
              <a:avLst/>
            </a:prstGeom>
          </p:spPr>
          <p:txBody>
            <a:bodyPr anchor="ctr" rtlCol="false" tIns="50146" lIns="50146" bIns="50146" rIns="50146"/>
            <a:lstStyle/>
            <a:p>
              <a:pPr algn="l">
                <a:lnSpc>
                  <a:spcPts val="3639"/>
                </a:lnSpc>
              </a:pPr>
            </a:p>
          </p:txBody>
        </p:sp>
      </p:grpSp>
      <p:sp>
        <p:nvSpPr>
          <p:cNvPr name="AutoShape 64" id="64"/>
          <p:cNvSpPr/>
          <p:nvPr/>
        </p:nvSpPr>
        <p:spPr>
          <a:xfrm flipH="true" flipV="true">
            <a:off x="9468822" y="1102416"/>
            <a:ext cx="1352434" cy="0"/>
          </a:xfrm>
          <a:prstGeom prst="line">
            <a:avLst/>
          </a:prstGeom>
          <a:ln cap="flat" w="9525">
            <a:solidFill>
              <a:srgbClr val="A8A8A8">
                <a:alpha val="29804"/>
              </a:srgbClr>
            </a:solidFill>
            <a:prstDash val="solid"/>
            <a:headEnd type="none" len="sm" w="sm"/>
            <a:tailEnd type="none" len="sm" w="sm"/>
          </a:ln>
        </p:spPr>
      </p:sp>
      <p:grpSp>
        <p:nvGrpSpPr>
          <p:cNvPr name="Group 65" id="65"/>
          <p:cNvGrpSpPr/>
          <p:nvPr/>
        </p:nvGrpSpPr>
        <p:grpSpPr>
          <a:xfrm rot="0">
            <a:off x="6749412" y="1102416"/>
            <a:ext cx="4668289" cy="3402538"/>
            <a:chOff x="0" y="0"/>
            <a:chExt cx="1229508" cy="896142"/>
          </a:xfrm>
        </p:grpSpPr>
        <p:sp>
          <p:nvSpPr>
            <p:cNvPr name="Freeform 66" id="66"/>
            <p:cNvSpPr/>
            <p:nvPr/>
          </p:nvSpPr>
          <p:spPr>
            <a:xfrm flipH="false" flipV="false" rot="0">
              <a:off x="0" y="0"/>
              <a:ext cx="1229508" cy="896142"/>
            </a:xfrm>
            <a:custGeom>
              <a:avLst/>
              <a:gdLst/>
              <a:ahLst/>
              <a:cxnLst/>
              <a:rect r="r" b="b" t="t" l="l"/>
              <a:pathLst>
                <a:path h="896142" w="1229508">
                  <a:moveTo>
                    <a:pt x="84579" y="0"/>
                  </a:moveTo>
                  <a:lnTo>
                    <a:pt x="1144930" y="0"/>
                  </a:lnTo>
                  <a:cubicBezTo>
                    <a:pt x="1167361" y="0"/>
                    <a:pt x="1188874" y="8911"/>
                    <a:pt x="1204736" y="24773"/>
                  </a:cubicBezTo>
                  <a:cubicBezTo>
                    <a:pt x="1220597" y="40634"/>
                    <a:pt x="1229508" y="62147"/>
                    <a:pt x="1229508" y="84579"/>
                  </a:cubicBezTo>
                  <a:lnTo>
                    <a:pt x="1229508" y="811563"/>
                  </a:lnTo>
                  <a:cubicBezTo>
                    <a:pt x="1229508" y="858274"/>
                    <a:pt x="1191641" y="896142"/>
                    <a:pt x="1144930" y="896142"/>
                  </a:cubicBezTo>
                  <a:lnTo>
                    <a:pt x="84579" y="896142"/>
                  </a:lnTo>
                  <a:cubicBezTo>
                    <a:pt x="62147" y="896142"/>
                    <a:pt x="40634" y="887231"/>
                    <a:pt x="24773" y="871369"/>
                  </a:cubicBezTo>
                  <a:cubicBezTo>
                    <a:pt x="8911" y="855507"/>
                    <a:pt x="0" y="833995"/>
                    <a:pt x="0" y="811563"/>
                  </a:cubicBezTo>
                  <a:lnTo>
                    <a:pt x="0" y="84579"/>
                  </a:lnTo>
                  <a:cubicBezTo>
                    <a:pt x="0" y="37867"/>
                    <a:pt x="37867" y="0"/>
                    <a:pt x="84579" y="0"/>
                  </a:cubicBezTo>
                  <a:close/>
                </a:path>
              </a:pathLst>
            </a:custGeom>
            <a:solidFill>
              <a:srgbClr val="CCE9FF"/>
            </a:solidFill>
            <a:ln w="38100" cap="rnd">
              <a:solidFill>
                <a:srgbClr val="000000"/>
              </a:solidFill>
              <a:prstDash val="lgDash"/>
              <a:round/>
            </a:ln>
          </p:spPr>
        </p:sp>
        <p:sp>
          <p:nvSpPr>
            <p:cNvPr name="TextBox 67" id="67"/>
            <p:cNvSpPr txBox="true"/>
            <p:nvPr/>
          </p:nvSpPr>
          <p:spPr>
            <a:xfrm>
              <a:off x="0" y="-38100"/>
              <a:ext cx="1229508" cy="934242"/>
            </a:xfrm>
            <a:prstGeom prst="rect">
              <a:avLst/>
            </a:prstGeom>
          </p:spPr>
          <p:txBody>
            <a:bodyPr anchor="ctr" rtlCol="false" tIns="50800" lIns="50800" bIns="50800" rIns="50800"/>
            <a:lstStyle/>
            <a:p>
              <a:pPr algn="ctr">
                <a:lnSpc>
                  <a:spcPts val="2800"/>
                </a:lnSpc>
              </a:pPr>
            </a:p>
          </p:txBody>
        </p:sp>
      </p:grpSp>
      <p:sp>
        <p:nvSpPr>
          <p:cNvPr name="Freeform 68" id="68"/>
          <p:cNvSpPr/>
          <p:nvPr/>
        </p:nvSpPr>
        <p:spPr>
          <a:xfrm flipH="false" flipV="false" rot="0">
            <a:off x="8407183" y="3180049"/>
            <a:ext cx="1181353" cy="1181353"/>
          </a:xfrm>
          <a:custGeom>
            <a:avLst/>
            <a:gdLst/>
            <a:ahLst/>
            <a:cxnLst/>
            <a:rect r="r" b="b" t="t" l="l"/>
            <a:pathLst>
              <a:path h="1181353" w="1181353">
                <a:moveTo>
                  <a:pt x="0" y="0"/>
                </a:moveTo>
                <a:lnTo>
                  <a:pt x="1181353" y="0"/>
                </a:lnTo>
                <a:lnTo>
                  <a:pt x="1181353" y="1181353"/>
                </a:lnTo>
                <a:lnTo>
                  <a:pt x="0" y="1181353"/>
                </a:lnTo>
                <a:lnTo>
                  <a:pt x="0" y="0"/>
                </a:lnTo>
                <a:close/>
              </a:path>
            </a:pathLst>
          </a:custGeom>
          <a:blipFill>
            <a:blip r:embed="rId2"/>
            <a:stretch>
              <a:fillRect l="0" t="0" r="0" b="0"/>
            </a:stretch>
          </a:blipFill>
          <a:ln cap="sq">
            <a:noFill/>
            <a:prstDash val="solid"/>
            <a:miter/>
          </a:ln>
        </p:spPr>
      </p:sp>
      <p:grpSp>
        <p:nvGrpSpPr>
          <p:cNvPr name="Group 69" id="69"/>
          <p:cNvGrpSpPr/>
          <p:nvPr/>
        </p:nvGrpSpPr>
        <p:grpSpPr>
          <a:xfrm rot="0">
            <a:off x="12660647" y="1102416"/>
            <a:ext cx="4668289" cy="3402538"/>
            <a:chOff x="0" y="0"/>
            <a:chExt cx="1229508" cy="896142"/>
          </a:xfrm>
        </p:grpSpPr>
        <p:sp>
          <p:nvSpPr>
            <p:cNvPr name="Freeform 70" id="70"/>
            <p:cNvSpPr/>
            <p:nvPr/>
          </p:nvSpPr>
          <p:spPr>
            <a:xfrm flipH="false" flipV="false" rot="0">
              <a:off x="0" y="0"/>
              <a:ext cx="1229508" cy="896142"/>
            </a:xfrm>
            <a:custGeom>
              <a:avLst/>
              <a:gdLst/>
              <a:ahLst/>
              <a:cxnLst/>
              <a:rect r="r" b="b" t="t" l="l"/>
              <a:pathLst>
                <a:path h="896142" w="1229508">
                  <a:moveTo>
                    <a:pt x="84579" y="0"/>
                  </a:moveTo>
                  <a:lnTo>
                    <a:pt x="1144930" y="0"/>
                  </a:lnTo>
                  <a:cubicBezTo>
                    <a:pt x="1167361" y="0"/>
                    <a:pt x="1188874" y="8911"/>
                    <a:pt x="1204736" y="24773"/>
                  </a:cubicBezTo>
                  <a:cubicBezTo>
                    <a:pt x="1220597" y="40634"/>
                    <a:pt x="1229508" y="62147"/>
                    <a:pt x="1229508" y="84579"/>
                  </a:cubicBezTo>
                  <a:lnTo>
                    <a:pt x="1229508" y="811563"/>
                  </a:lnTo>
                  <a:cubicBezTo>
                    <a:pt x="1229508" y="858274"/>
                    <a:pt x="1191641" y="896142"/>
                    <a:pt x="1144930" y="896142"/>
                  </a:cubicBezTo>
                  <a:lnTo>
                    <a:pt x="84579" y="896142"/>
                  </a:lnTo>
                  <a:cubicBezTo>
                    <a:pt x="62147" y="896142"/>
                    <a:pt x="40634" y="887231"/>
                    <a:pt x="24773" y="871369"/>
                  </a:cubicBezTo>
                  <a:cubicBezTo>
                    <a:pt x="8911" y="855507"/>
                    <a:pt x="0" y="833995"/>
                    <a:pt x="0" y="811563"/>
                  </a:cubicBezTo>
                  <a:lnTo>
                    <a:pt x="0" y="84579"/>
                  </a:lnTo>
                  <a:cubicBezTo>
                    <a:pt x="0" y="37867"/>
                    <a:pt x="37867" y="0"/>
                    <a:pt x="84579" y="0"/>
                  </a:cubicBezTo>
                  <a:close/>
                </a:path>
              </a:pathLst>
            </a:custGeom>
            <a:solidFill>
              <a:srgbClr val="CCE9FF"/>
            </a:solidFill>
            <a:ln cap="rnd">
              <a:noFill/>
              <a:prstDash val="lgDash"/>
              <a:round/>
            </a:ln>
          </p:spPr>
        </p:sp>
        <p:sp>
          <p:nvSpPr>
            <p:cNvPr name="TextBox 71" id="71"/>
            <p:cNvSpPr txBox="true"/>
            <p:nvPr/>
          </p:nvSpPr>
          <p:spPr>
            <a:xfrm>
              <a:off x="0" y="-38100"/>
              <a:ext cx="1229508" cy="934242"/>
            </a:xfrm>
            <a:prstGeom prst="rect">
              <a:avLst/>
            </a:prstGeom>
          </p:spPr>
          <p:txBody>
            <a:bodyPr anchor="ctr" rtlCol="false" tIns="50800" lIns="50800" bIns="50800" rIns="50800"/>
            <a:lstStyle/>
            <a:p>
              <a:pPr algn="ctr">
                <a:lnSpc>
                  <a:spcPts val="2800"/>
                </a:lnSpc>
              </a:pPr>
            </a:p>
          </p:txBody>
        </p:sp>
      </p:grpSp>
      <p:grpSp>
        <p:nvGrpSpPr>
          <p:cNvPr name="Group 72" id="72"/>
          <p:cNvGrpSpPr/>
          <p:nvPr/>
        </p:nvGrpSpPr>
        <p:grpSpPr>
          <a:xfrm rot="0">
            <a:off x="12670172" y="1102416"/>
            <a:ext cx="4668289" cy="3402538"/>
            <a:chOff x="0" y="0"/>
            <a:chExt cx="1229508" cy="896142"/>
          </a:xfrm>
        </p:grpSpPr>
        <p:sp>
          <p:nvSpPr>
            <p:cNvPr name="Freeform 73" id="73"/>
            <p:cNvSpPr/>
            <p:nvPr/>
          </p:nvSpPr>
          <p:spPr>
            <a:xfrm flipH="false" flipV="false" rot="0">
              <a:off x="0" y="0"/>
              <a:ext cx="1229508" cy="896142"/>
            </a:xfrm>
            <a:custGeom>
              <a:avLst/>
              <a:gdLst/>
              <a:ahLst/>
              <a:cxnLst/>
              <a:rect r="r" b="b" t="t" l="l"/>
              <a:pathLst>
                <a:path h="896142" w="1229508">
                  <a:moveTo>
                    <a:pt x="84579" y="0"/>
                  </a:moveTo>
                  <a:lnTo>
                    <a:pt x="1144930" y="0"/>
                  </a:lnTo>
                  <a:cubicBezTo>
                    <a:pt x="1167361" y="0"/>
                    <a:pt x="1188874" y="8911"/>
                    <a:pt x="1204736" y="24773"/>
                  </a:cubicBezTo>
                  <a:cubicBezTo>
                    <a:pt x="1220597" y="40634"/>
                    <a:pt x="1229508" y="62147"/>
                    <a:pt x="1229508" y="84579"/>
                  </a:cubicBezTo>
                  <a:lnTo>
                    <a:pt x="1229508" y="811563"/>
                  </a:lnTo>
                  <a:cubicBezTo>
                    <a:pt x="1229508" y="858274"/>
                    <a:pt x="1191641" y="896142"/>
                    <a:pt x="1144930" y="896142"/>
                  </a:cubicBezTo>
                  <a:lnTo>
                    <a:pt x="84579" y="896142"/>
                  </a:lnTo>
                  <a:cubicBezTo>
                    <a:pt x="62147" y="896142"/>
                    <a:pt x="40634" y="887231"/>
                    <a:pt x="24773" y="871369"/>
                  </a:cubicBezTo>
                  <a:cubicBezTo>
                    <a:pt x="8911" y="855507"/>
                    <a:pt x="0" y="833995"/>
                    <a:pt x="0" y="811563"/>
                  </a:cubicBezTo>
                  <a:lnTo>
                    <a:pt x="0" y="84579"/>
                  </a:lnTo>
                  <a:cubicBezTo>
                    <a:pt x="0" y="37867"/>
                    <a:pt x="37867" y="0"/>
                    <a:pt x="84579" y="0"/>
                  </a:cubicBezTo>
                  <a:close/>
                </a:path>
              </a:pathLst>
            </a:custGeom>
            <a:solidFill>
              <a:srgbClr val="CCE9FF">
                <a:alpha val="80000"/>
              </a:srgbClr>
            </a:solidFill>
            <a:ln w="38100" cap="rnd">
              <a:solidFill>
                <a:srgbClr val="000000">
                  <a:alpha val="80000"/>
                </a:srgbClr>
              </a:solidFill>
              <a:prstDash val="lgDash"/>
              <a:round/>
            </a:ln>
          </p:spPr>
        </p:sp>
        <p:sp>
          <p:nvSpPr>
            <p:cNvPr name="TextBox 74" id="74"/>
            <p:cNvSpPr txBox="true"/>
            <p:nvPr/>
          </p:nvSpPr>
          <p:spPr>
            <a:xfrm>
              <a:off x="0" y="-38100"/>
              <a:ext cx="1229508" cy="934242"/>
            </a:xfrm>
            <a:prstGeom prst="rect">
              <a:avLst/>
            </a:prstGeom>
          </p:spPr>
          <p:txBody>
            <a:bodyPr anchor="ctr" rtlCol="false" tIns="50800" lIns="50800" bIns="50800" rIns="50800"/>
            <a:lstStyle/>
            <a:p>
              <a:pPr algn="ctr">
                <a:lnSpc>
                  <a:spcPts val="2800"/>
                </a:lnSpc>
              </a:pPr>
            </a:p>
          </p:txBody>
        </p:sp>
      </p:grpSp>
      <p:grpSp>
        <p:nvGrpSpPr>
          <p:cNvPr name="Group 75" id="75"/>
          <p:cNvGrpSpPr/>
          <p:nvPr/>
        </p:nvGrpSpPr>
        <p:grpSpPr>
          <a:xfrm rot="0">
            <a:off x="12660647" y="5477329"/>
            <a:ext cx="4668289" cy="3402538"/>
            <a:chOff x="0" y="0"/>
            <a:chExt cx="1229508" cy="896142"/>
          </a:xfrm>
        </p:grpSpPr>
        <p:sp>
          <p:nvSpPr>
            <p:cNvPr name="Freeform 76" id="76"/>
            <p:cNvSpPr/>
            <p:nvPr/>
          </p:nvSpPr>
          <p:spPr>
            <a:xfrm flipH="false" flipV="false" rot="0">
              <a:off x="0" y="0"/>
              <a:ext cx="1229508" cy="896142"/>
            </a:xfrm>
            <a:custGeom>
              <a:avLst/>
              <a:gdLst/>
              <a:ahLst/>
              <a:cxnLst/>
              <a:rect r="r" b="b" t="t" l="l"/>
              <a:pathLst>
                <a:path h="896142" w="1229508">
                  <a:moveTo>
                    <a:pt x="84579" y="0"/>
                  </a:moveTo>
                  <a:lnTo>
                    <a:pt x="1144930" y="0"/>
                  </a:lnTo>
                  <a:cubicBezTo>
                    <a:pt x="1167361" y="0"/>
                    <a:pt x="1188874" y="8911"/>
                    <a:pt x="1204736" y="24773"/>
                  </a:cubicBezTo>
                  <a:cubicBezTo>
                    <a:pt x="1220597" y="40634"/>
                    <a:pt x="1229508" y="62147"/>
                    <a:pt x="1229508" y="84579"/>
                  </a:cubicBezTo>
                  <a:lnTo>
                    <a:pt x="1229508" y="811563"/>
                  </a:lnTo>
                  <a:cubicBezTo>
                    <a:pt x="1229508" y="858274"/>
                    <a:pt x="1191641" y="896142"/>
                    <a:pt x="1144930" y="896142"/>
                  </a:cubicBezTo>
                  <a:lnTo>
                    <a:pt x="84579" y="896142"/>
                  </a:lnTo>
                  <a:cubicBezTo>
                    <a:pt x="62147" y="896142"/>
                    <a:pt x="40634" y="887231"/>
                    <a:pt x="24773" y="871369"/>
                  </a:cubicBezTo>
                  <a:cubicBezTo>
                    <a:pt x="8911" y="855507"/>
                    <a:pt x="0" y="833995"/>
                    <a:pt x="0" y="811563"/>
                  </a:cubicBezTo>
                  <a:lnTo>
                    <a:pt x="0" y="84579"/>
                  </a:lnTo>
                  <a:cubicBezTo>
                    <a:pt x="0" y="37867"/>
                    <a:pt x="37867" y="0"/>
                    <a:pt x="84579" y="0"/>
                  </a:cubicBezTo>
                  <a:close/>
                </a:path>
              </a:pathLst>
            </a:custGeom>
            <a:solidFill>
              <a:srgbClr val="CCE9FF"/>
            </a:solidFill>
            <a:ln cap="rnd">
              <a:noFill/>
              <a:prstDash val="lgDash"/>
              <a:round/>
            </a:ln>
          </p:spPr>
        </p:sp>
        <p:sp>
          <p:nvSpPr>
            <p:cNvPr name="TextBox 77" id="77"/>
            <p:cNvSpPr txBox="true"/>
            <p:nvPr/>
          </p:nvSpPr>
          <p:spPr>
            <a:xfrm>
              <a:off x="0" y="-38100"/>
              <a:ext cx="1229508" cy="934242"/>
            </a:xfrm>
            <a:prstGeom prst="rect">
              <a:avLst/>
            </a:prstGeom>
          </p:spPr>
          <p:txBody>
            <a:bodyPr anchor="ctr" rtlCol="false" tIns="50800" lIns="50800" bIns="50800" rIns="50800"/>
            <a:lstStyle/>
            <a:p>
              <a:pPr algn="ctr">
                <a:lnSpc>
                  <a:spcPts val="2800"/>
                </a:lnSpc>
              </a:pPr>
            </a:p>
          </p:txBody>
        </p:sp>
      </p:grpSp>
      <p:grpSp>
        <p:nvGrpSpPr>
          <p:cNvPr name="Group 78" id="78"/>
          <p:cNvGrpSpPr/>
          <p:nvPr/>
        </p:nvGrpSpPr>
        <p:grpSpPr>
          <a:xfrm rot="0">
            <a:off x="12660647" y="5485398"/>
            <a:ext cx="4668289" cy="3402538"/>
            <a:chOff x="0" y="0"/>
            <a:chExt cx="1229508" cy="896142"/>
          </a:xfrm>
        </p:grpSpPr>
        <p:sp>
          <p:nvSpPr>
            <p:cNvPr name="Freeform 79" id="79"/>
            <p:cNvSpPr/>
            <p:nvPr/>
          </p:nvSpPr>
          <p:spPr>
            <a:xfrm flipH="false" flipV="false" rot="0">
              <a:off x="0" y="0"/>
              <a:ext cx="1229508" cy="896142"/>
            </a:xfrm>
            <a:custGeom>
              <a:avLst/>
              <a:gdLst/>
              <a:ahLst/>
              <a:cxnLst/>
              <a:rect r="r" b="b" t="t" l="l"/>
              <a:pathLst>
                <a:path h="896142" w="1229508">
                  <a:moveTo>
                    <a:pt x="84579" y="0"/>
                  </a:moveTo>
                  <a:lnTo>
                    <a:pt x="1144930" y="0"/>
                  </a:lnTo>
                  <a:cubicBezTo>
                    <a:pt x="1167361" y="0"/>
                    <a:pt x="1188874" y="8911"/>
                    <a:pt x="1204736" y="24773"/>
                  </a:cubicBezTo>
                  <a:cubicBezTo>
                    <a:pt x="1220597" y="40634"/>
                    <a:pt x="1229508" y="62147"/>
                    <a:pt x="1229508" y="84579"/>
                  </a:cubicBezTo>
                  <a:lnTo>
                    <a:pt x="1229508" y="811563"/>
                  </a:lnTo>
                  <a:cubicBezTo>
                    <a:pt x="1229508" y="858274"/>
                    <a:pt x="1191641" y="896142"/>
                    <a:pt x="1144930" y="896142"/>
                  </a:cubicBezTo>
                  <a:lnTo>
                    <a:pt x="84579" y="896142"/>
                  </a:lnTo>
                  <a:cubicBezTo>
                    <a:pt x="62147" y="896142"/>
                    <a:pt x="40634" y="887231"/>
                    <a:pt x="24773" y="871369"/>
                  </a:cubicBezTo>
                  <a:cubicBezTo>
                    <a:pt x="8911" y="855507"/>
                    <a:pt x="0" y="833995"/>
                    <a:pt x="0" y="811563"/>
                  </a:cubicBezTo>
                  <a:lnTo>
                    <a:pt x="0" y="84579"/>
                  </a:lnTo>
                  <a:cubicBezTo>
                    <a:pt x="0" y="37867"/>
                    <a:pt x="37867" y="0"/>
                    <a:pt x="84579" y="0"/>
                  </a:cubicBezTo>
                  <a:close/>
                </a:path>
              </a:pathLst>
            </a:custGeom>
            <a:solidFill>
              <a:srgbClr val="CCE9FF">
                <a:alpha val="49804"/>
              </a:srgbClr>
            </a:solidFill>
            <a:ln w="38100" cap="rnd">
              <a:solidFill>
                <a:srgbClr val="000000">
                  <a:alpha val="49804"/>
                </a:srgbClr>
              </a:solidFill>
              <a:prstDash val="lgDash"/>
              <a:round/>
            </a:ln>
          </p:spPr>
        </p:sp>
        <p:sp>
          <p:nvSpPr>
            <p:cNvPr name="TextBox 80" id="80"/>
            <p:cNvSpPr txBox="true"/>
            <p:nvPr/>
          </p:nvSpPr>
          <p:spPr>
            <a:xfrm>
              <a:off x="0" y="-38100"/>
              <a:ext cx="1229508" cy="934242"/>
            </a:xfrm>
            <a:prstGeom prst="rect">
              <a:avLst/>
            </a:prstGeom>
          </p:spPr>
          <p:txBody>
            <a:bodyPr anchor="ctr" rtlCol="false" tIns="50800" lIns="50800" bIns="50800" rIns="50800"/>
            <a:lstStyle/>
            <a:p>
              <a:pPr algn="ctr">
                <a:lnSpc>
                  <a:spcPts val="2800"/>
                </a:lnSpc>
              </a:pPr>
            </a:p>
          </p:txBody>
        </p:sp>
      </p:grpSp>
      <p:sp>
        <p:nvSpPr>
          <p:cNvPr name="Freeform 81" id="81"/>
          <p:cNvSpPr/>
          <p:nvPr/>
        </p:nvSpPr>
        <p:spPr>
          <a:xfrm flipH="false" flipV="false" rot="0">
            <a:off x="14465588" y="7795152"/>
            <a:ext cx="1058408" cy="1058408"/>
          </a:xfrm>
          <a:custGeom>
            <a:avLst/>
            <a:gdLst/>
            <a:ahLst/>
            <a:cxnLst/>
            <a:rect r="r" b="b" t="t" l="l"/>
            <a:pathLst>
              <a:path h="1058408" w="1058408">
                <a:moveTo>
                  <a:pt x="0" y="0"/>
                </a:moveTo>
                <a:lnTo>
                  <a:pt x="1058408" y="0"/>
                </a:lnTo>
                <a:lnTo>
                  <a:pt x="1058408" y="1058409"/>
                </a:lnTo>
                <a:lnTo>
                  <a:pt x="0" y="1058409"/>
                </a:lnTo>
                <a:lnTo>
                  <a:pt x="0" y="0"/>
                </a:lnTo>
                <a:close/>
              </a:path>
            </a:pathLst>
          </a:custGeom>
          <a:blipFill>
            <a:blip r:embed="rId3"/>
            <a:stretch>
              <a:fillRect l="0" t="0" r="0" b="0"/>
            </a:stretch>
          </a:blipFill>
          <a:ln cap="sq">
            <a:noFill/>
            <a:prstDash val="solid"/>
            <a:miter/>
          </a:ln>
        </p:spPr>
      </p:sp>
      <p:grpSp>
        <p:nvGrpSpPr>
          <p:cNvPr name="Group 82" id="82"/>
          <p:cNvGrpSpPr/>
          <p:nvPr/>
        </p:nvGrpSpPr>
        <p:grpSpPr>
          <a:xfrm rot="0">
            <a:off x="6705032" y="5485398"/>
            <a:ext cx="4668289" cy="3402538"/>
            <a:chOff x="0" y="0"/>
            <a:chExt cx="1229508" cy="896142"/>
          </a:xfrm>
        </p:grpSpPr>
        <p:sp>
          <p:nvSpPr>
            <p:cNvPr name="Freeform 83" id="83"/>
            <p:cNvSpPr/>
            <p:nvPr/>
          </p:nvSpPr>
          <p:spPr>
            <a:xfrm flipH="false" flipV="false" rot="0">
              <a:off x="0" y="0"/>
              <a:ext cx="1229508" cy="896142"/>
            </a:xfrm>
            <a:custGeom>
              <a:avLst/>
              <a:gdLst/>
              <a:ahLst/>
              <a:cxnLst/>
              <a:rect r="r" b="b" t="t" l="l"/>
              <a:pathLst>
                <a:path h="896142" w="1229508">
                  <a:moveTo>
                    <a:pt x="84579" y="0"/>
                  </a:moveTo>
                  <a:lnTo>
                    <a:pt x="1144930" y="0"/>
                  </a:lnTo>
                  <a:cubicBezTo>
                    <a:pt x="1167361" y="0"/>
                    <a:pt x="1188874" y="8911"/>
                    <a:pt x="1204736" y="24773"/>
                  </a:cubicBezTo>
                  <a:cubicBezTo>
                    <a:pt x="1220597" y="40634"/>
                    <a:pt x="1229508" y="62147"/>
                    <a:pt x="1229508" y="84579"/>
                  </a:cubicBezTo>
                  <a:lnTo>
                    <a:pt x="1229508" y="811563"/>
                  </a:lnTo>
                  <a:cubicBezTo>
                    <a:pt x="1229508" y="858274"/>
                    <a:pt x="1191641" y="896142"/>
                    <a:pt x="1144930" y="896142"/>
                  </a:cubicBezTo>
                  <a:lnTo>
                    <a:pt x="84579" y="896142"/>
                  </a:lnTo>
                  <a:cubicBezTo>
                    <a:pt x="62147" y="896142"/>
                    <a:pt x="40634" y="887231"/>
                    <a:pt x="24773" y="871369"/>
                  </a:cubicBezTo>
                  <a:cubicBezTo>
                    <a:pt x="8911" y="855507"/>
                    <a:pt x="0" y="833995"/>
                    <a:pt x="0" y="811563"/>
                  </a:cubicBezTo>
                  <a:lnTo>
                    <a:pt x="0" y="84579"/>
                  </a:lnTo>
                  <a:cubicBezTo>
                    <a:pt x="0" y="37867"/>
                    <a:pt x="37867" y="0"/>
                    <a:pt x="84579" y="0"/>
                  </a:cubicBezTo>
                  <a:close/>
                </a:path>
              </a:pathLst>
            </a:custGeom>
            <a:solidFill>
              <a:srgbClr val="CCE9FF"/>
            </a:solidFill>
            <a:ln cap="rnd">
              <a:noFill/>
              <a:prstDash val="lgDash"/>
              <a:round/>
            </a:ln>
          </p:spPr>
        </p:sp>
        <p:sp>
          <p:nvSpPr>
            <p:cNvPr name="TextBox 84" id="84"/>
            <p:cNvSpPr txBox="true"/>
            <p:nvPr/>
          </p:nvSpPr>
          <p:spPr>
            <a:xfrm>
              <a:off x="0" y="-38100"/>
              <a:ext cx="1229508" cy="934242"/>
            </a:xfrm>
            <a:prstGeom prst="rect">
              <a:avLst/>
            </a:prstGeom>
          </p:spPr>
          <p:txBody>
            <a:bodyPr anchor="ctr" rtlCol="false" tIns="50800" lIns="50800" bIns="50800" rIns="50800"/>
            <a:lstStyle/>
            <a:p>
              <a:pPr algn="ctr">
                <a:lnSpc>
                  <a:spcPts val="2800"/>
                </a:lnSpc>
              </a:pPr>
            </a:p>
          </p:txBody>
        </p:sp>
      </p:grpSp>
      <p:grpSp>
        <p:nvGrpSpPr>
          <p:cNvPr name="Group 85" id="85"/>
          <p:cNvGrpSpPr/>
          <p:nvPr/>
        </p:nvGrpSpPr>
        <p:grpSpPr>
          <a:xfrm rot="0">
            <a:off x="6714557" y="5485398"/>
            <a:ext cx="4668289" cy="3402538"/>
            <a:chOff x="0" y="0"/>
            <a:chExt cx="1229508" cy="896142"/>
          </a:xfrm>
        </p:grpSpPr>
        <p:sp>
          <p:nvSpPr>
            <p:cNvPr name="Freeform 86" id="86"/>
            <p:cNvSpPr/>
            <p:nvPr/>
          </p:nvSpPr>
          <p:spPr>
            <a:xfrm flipH="false" flipV="false" rot="0">
              <a:off x="0" y="0"/>
              <a:ext cx="1229508" cy="896142"/>
            </a:xfrm>
            <a:custGeom>
              <a:avLst/>
              <a:gdLst/>
              <a:ahLst/>
              <a:cxnLst/>
              <a:rect r="r" b="b" t="t" l="l"/>
              <a:pathLst>
                <a:path h="896142" w="1229508">
                  <a:moveTo>
                    <a:pt x="84579" y="0"/>
                  </a:moveTo>
                  <a:lnTo>
                    <a:pt x="1144930" y="0"/>
                  </a:lnTo>
                  <a:cubicBezTo>
                    <a:pt x="1167361" y="0"/>
                    <a:pt x="1188874" y="8911"/>
                    <a:pt x="1204736" y="24773"/>
                  </a:cubicBezTo>
                  <a:cubicBezTo>
                    <a:pt x="1220597" y="40634"/>
                    <a:pt x="1229508" y="62147"/>
                    <a:pt x="1229508" y="84579"/>
                  </a:cubicBezTo>
                  <a:lnTo>
                    <a:pt x="1229508" y="811563"/>
                  </a:lnTo>
                  <a:cubicBezTo>
                    <a:pt x="1229508" y="858274"/>
                    <a:pt x="1191641" y="896142"/>
                    <a:pt x="1144930" y="896142"/>
                  </a:cubicBezTo>
                  <a:lnTo>
                    <a:pt x="84579" y="896142"/>
                  </a:lnTo>
                  <a:cubicBezTo>
                    <a:pt x="62147" y="896142"/>
                    <a:pt x="40634" y="887231"/>
                    <a:pt x="24773" y="871369"/>
                  </a:cubicBezTo>
                  <a:cubicBezTo>
                    <a:pt x="8911" y="855507"/>
                    <a:pt x="0" y="833995"/>
                    <a:pt x="0" y="811563"/>
                  </a:cubicBezTo>
                  <a:lnTo>
                    <a:pt x="0" y="84579"/>
                  </a:lnTo>
                  <a:cubicBezTo>
                    <a:pt x="0" y="37867"/>
                    <a:pt x="37867" y="0"/>
                    <a:pt x="84579" y="0"/>
                  </a:cubicBezTo>
                  <a:close/>
                </a:path>
              </a:pathLst>
            </a:custGeom>
            <a:solidFill>
              <a:srgbClr val="CCE9FF">
                <a:alpha val="29804"/>
              </a:srgbClr>
            </a:solidFill>
            <a:ln w="38100" cap="rnd">
              <a:solidFill>
                <a:srgbClr val="000000">
                  <a:alpha val="29804"/>
                </a:srgbClr>
              </a:solidFill>
              <a:prstDash val="lgDash"/>
              <a:round/>
            </a:ln>
          </p:spPr>
        </p:sp>
        <p:sp>
          <p:nvSpPr>
            <p:cNvPr name="TextBox 87" id="87"/>
            <p:cNvSpPr txBox="true"/>
            <p:nvPr/>
          </p:nvSpPr>
          <p:spPr>
            <a:xfrm>
              <a:off x="0" y="-38100"/>
              <a:ext cx="1229508" cy="934242"/>
            </a:xfrm>
            <a:prstGeom prst="rect">
              <a:avLst/>
            </a:prstGeom>
          </p:spPr>
          <p:txBody>
            <a:bodyPr anchor="ctr" rtlCol="false" tIns="50800" lIns="50800" bIns="50800" rIns="50800"/>
            <a:lstStyle/>
            <a:p>
              <a:pPr algn="ctr">
                <a:lnSpc>
                  <a:spcPts val="2800"/>
                </a:lnSpc>
              </a:pPr>
            </a:p>
          </p:txBody>
        </p:sp>
      </p:grpSp>
      <p:sp>
        <p:nvSpPr>
          <p:cNvPr name="Freeform 88" id="88"/>
          <p:cNvSpPr/>
          <p:nvPr/>
        </p:nvSpPr>
        <p:spPr>
          <a:xfrm flipH="false" flipV="false" rot="0">
            <a:off x="8676111" y="7912210"/>
            <a:ext cx="877570" cy="745181"/>
          </a:xfrm>
          <a:custGeom>
            <a:avLst/>
            <a:gdLst/>
            <a:ahLst/>
            <a:cxnLst/>
            <a:rect r="r" b="b" t="t" l="l"/>
            <a:pathLst>
              <a:path h="745181" w="877570">
                <a:moveTo>
                  <a:pt x="0" y="0"/>
                </a:moveTo>
                <a:lnTo>
                  <a:pt x="877570" y="0"/>
                </a:lnTo>
                <a:lnTo>
                  <a:pt x="877570" y="745181"/>
                </a:lnTo>
                <a:lnTo>
                  <a:pt x="0" y="745181"/>
                </a:lnTo>
                <a:lnTo>
                  <a:pt x="0" y="0"/>
                </a:lnTo>
                <a:close/>
              </a:path>
            </a:pathLst>
          </a:custGeom>
          <a:blipFill>
            <a:blip r:embed="rId4"/>
            <a:stretch>
              <a:fillRect l="0" t="-8883" r="0" b="-8883"/>
            </a:stretch>
          </a:blipFill>
          <a:ln cap="sq">
            <a:noFill/>
            <a:prstDash val="solid"/>
            <a:miter/>
          </a:ln>
        </p:spPr>
      </p:sp>
      <p:grpSp>
        <p:nvGrpSpPr>
          <p:cNvPr name="Group 89" id="89"/>
          <p:cNvGrpSpPr/>
          <p:nvPr/>
        </p:nvGrpSpPr>
        <p:grpSpPr>
          <a:xfrm rot="0">
            <a:off x="758942" y="1066677"/>
            <a:ext cx="4668289" cy="3402538"/>
            <a:chOff x="0" y="0"/>
            <a:chExt cx="1229508" cy="896142"/>
          </a:xfrm>
        </p:grpSpPr>
        <p:sp>
          <p:nvSpPr>
            <p:cNvPr name="Freeform 90" id="90"/>
            <p:cNvSpPr/>
            <p:nvPr/>
          </p:nvSpPr>
          <p:spPr>
            <a:xfrm flipH="false" flipV="false" rot="0">
              <a:off x="0" y="0"/>
              <a:ext cx="1229508" cy="896142"/>
            </a:xfrm>
            <a:custGeom>
              <a:avLst/>
              <a:gdLst/>
              <a:ahLst/>
              <a:cxnLst/>
              <a:rect r="r" b="b" t="t" l="l"/>
              <a:pathLst>
                <a:path h="896142" w="1229508">
                  <a:moveTo>
                    <a:pt x="84579" y="0"/>
                  </a:moveTo>
                  <a:lnTo>
                    <a:pt x="1144930" y="0"/>
                  </a:lnTo>
                  <a:cubicBezTo>
                    <a:pt x="1167361" y="0"/>
                    <a:pt x="1188874" y="8911"/>
                    <a:pt x="1204736" y="24773"/>
                  </a:cubicBezTo>
                  <a:cubicBezTo>
                    <a:pt x="1220597" y="40634"/>
                    <a:pt x="1229508" y="62147"/>
                    <a:pt x="1229508" y="84579"/>
                  </a:cubicBezTo>
                  <a:lnTo>
                    <a:pt x="1229508" y="811563"/>
                  </a:lnTo>
                  <a:cubicBezTo>
                    <a:pt x="1229508" y="858274"/>
                    <a:pt x="1191641" y="896142"/>
                    <a:pt x="1144930" y="896142"/>
                  </a:cubicBezTo>
                  <a:lnTo>
                    <a:pt x="84579" y="896142"/>
                  </a:lnTo>
                  <a:cubicBezTo>
                    <a:pt x="62147" y="896142"/>
                    <a:pt x="40634" y="887231"/>
                    <a:pt x="24773" y="871369"/>
                  </a:cubicBezTo>
                  <a:cubicBezTo>
                    <a:pt x="8911" y="855507"/>
                    <a:pt x="0" y="833995"/>
                    <a:pt x="0" y="811563"/>
                  </a:cubicBezTo>
                  <a:lnTo>
                    <a:pt x="0" y="84579"/>
                  </a:lnTo>
                  <a:cubicBezTo>
                    <a:pt x="0" y="37867"/>
                    <a:pt x="37867" y="0"/>
                    <a:pt x="84579" y="0"/>
                  </a:cubicBezTo>
                  <a:close/>
                </a:path>
              </a:pathLst>
            </a:custGeom>
            <a:solidFill>
              <a:srgbClr val="CCE9FF"/>
            </a:solidFill>
            <a:ln w="38100" cap="rnd">
              <a:solidFill>
                <a:srgbClr val="000000"/>
              </a:solidFill>
              <a:prstDash val="lgDash"/>
              <a:round/>
            </a:ln>
          </p:spPr>
        </p:sp>
        <p:sp>
          <p:nvSpPr>
            <p:cNvPr name="TextBox 91" id="91"/>
            <p:cNvSpPr txBox="true"/>
            <p:nvPr/>
          </p:nvSpPr>
          <p:spPr>
            <a:xfrm>
              <a:off x="0" y="-38100"/>
              <a:ext cx="1229508" cy="934242"/>
            </a:xfrm>
            <a:prstGeom prst="rect">
              <a:avLst/>
            </a:prstGeom>
          </p:spPr>
          <p:txBody>
            <a:bodyPr anchor="ctr" rtlCol="false" tIns="50800" lIns="50800" bIns="50800" rIns="50800"/>
            <a:lstStyle/>
            <a:p>
              <a:pPr algn="ctr">
                <a:lnSpc>
                  <a:spcPts val="2800"/>
                </a:lnSpc>
              </a:pPr>
            </a:p>
          </p:txBody>
        </p:sp>
      </p:grpSp>
      <p:grpSp>
        <p:nvGrpSpPr>
          <p:cNvPr name="Group 92" id="92"/>
          <p:cNvGrpSpPr/>
          <p:nvPr/>
        </p:nvGrpSpPr>
        <p:grpSpPr>
          <a:xfrm rot="0">
            <a:off x="1356070" y="5248729"/>
            <a:ext cx="3534095" cy="518633"/>
            <a:chOff x="0" y="0"/>
            <a:chExt cx="930791" cy="136595"/>
          </a:xfrm>
        </p:grpSpPr>
        <p:sp>
          <p:nvSpPr>
            <p:cNvPr name="Freeform 93" id="93"/>
            <p:cNvSpPr/>
            <p:nvPr/>
          </p:nvSpPr>
          <p:spPr>
            <a:xfrm flipH="false" flipV="false" rot="0">
              <a:off x="0" y="0"/>
              <a:ext cx="930791" cy="136595"/>
            </a:xfrm>
            <a:custGeom>
              <a:avLst/>
              <a:gdLst/>
              <a:ahLst/>
              <a:cxnLst/>
              <a:rect r="r" b="b" t="t" l="l"/>
              <a:pathLst>
                <a:path h="136595" w="930791">
                  <a:moveTo>
                    <a:pt x="68297" y="0"/>
                  </a:moveTo>
                  <a:lnTo>
                    <a:pt x="862493" y="0"/>
                  </a:lnTo>
                  <a:cubicBezTo>
                    <a:pt x="900213" y="0"/>
                    <a:pt x="930791" y="30578"/>
                    <a:pt x="930791" y="68297"/>
                  </a:cubicBezTo>
                  <a:lnTo>
                    <a:pt x="930791" y="68297"/>
                  </a:lnTo>
                  <a:cubicBezTo>
                    <a:pt x="930791" y="106017"/>
                    <a:pt x="900213" y="136595"/>
                    <a:pt x="862493" y="136595"/>
                  </a:cubicBezTo>
                  <a:lnTo>
                    <a:pt x="68297" y="136595"/>
                  </a:lnTo>
                  <a:cubicBezTo>
                    <a:pt x="30578" y="136595"/>
                    <a:pt x="0" y="106017"/>
                    <a:pt x="0" y="68297"/>
                  </a:cubicBezTo>
                  <a:lnTo>
                    <a:pt x="0" y="68297"/>
                  </a:lnTo>
                  <a:cubicBezTo>
                    <a:pt x="0" y="30578"/>
                    <a:pt x="30578" y="0"/>
                    <a:pt x="68297" y="0"/>
                  </a:cubicBezTo>
                  <a:close/>
                </a:path>
              </a:pathLst>
            </a:custGeom>
            <a:solidFill>
              <a:srgbClr val="17568D"/>
            </a:solidFill>
          </p:spPr>
        </p:sp>
        <p:sp>
          <p:nvSpPr>
            <p:cNvPr name="TextBox 94" id="94"/>
            <p:cNvSpPr txBox="true"/>
            <p:nvPr/>
          </p:nvSpPr>
          <p:spPr>
            <a:xfrm>
              <a:off x="0" y="-47625"/>
              <a:ext cx="930791" cy="184220"/>
            </a:xfrm>
            <a:prstGeom prst="rect">
              <a:avLst/>
            </a:prstGeom>
          </p:spPr>
          <p:txBody>
            <a:bodyPr anchor="ctr" rtlCol="false" tIns="50800" lIns="50800" bIns="50800" rIns="50800"/>
            <a:lstStyle/>
            <a:p>
              <a:pPr algn="ctr">
                <a:lnSpc>
                  <a:spcPts val="3079"/>
                </a:lnSpc>
              </a:pPr>
              <a:r>
                <a:rPr lang="en-US" sz="2199">
                  <a:solidFill>
                    <a:srgbClr val="FFFFFF"/>
                  </a:solidFill>
                  <a:latin typeface="Droid Serif Bold"/>
                </a:rPr>
                <a:t>Final  Task</a:t>
              </a:r>
            </a:p>
          </p:txBody>
        </p:sp>
      </p:grpSp>
      <p:sp>
        <p:nvSpPr>
          <p:cNvPr name="Freeform 95" id="95"/>
          <p:cNvSpPr/>
          <p:nvPr/>
        </p:nvSpPr>
        <p:spPr>
          <a:xfrm flipH="false" flipV="false" rot="0">
            <a:off x="1356070" y="1567517"/>
            <a:ext cx="1423650" cy="2110532"/>
          </a:xfrm>
          <a:custGeom>
            <a:avLst/>
            <a:gdLst/>
            <a:ahLst/>
            <a:cxnLst/>
            <a:rect r="r" b="b" t="t" l="l"/>
            <a:pathLst>
              <a:path h="2110532" w="1423650">
                <a:moveTo>
                  <a:pt x="0" y="0"/>
                </a:moveTo>
                <a:lnTo>
                  <a:pt x="1423650" y="0"/>
                </a:lnTo>
                <a:lnTo>
                  <a:pt x="1423650" y="2110533"/>
                </a:lnTo>
                <a:lnTo>
                  <a:pt x="0" y="211053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6" id="96"/>
          <p:cNvSpPr/>
          <p:nvPr/>
        </p:nvSpPr>
        <p:spPr>
          <a:xfrm flipH="false" flipV="false" rot="0">
            <a:off x="318585" y="1015843"/>
            <a:ext cx="1001401" cy="1001401"/>
          </a:xfrm>
          <a:custGeom>
            <a:avLst/>
            <a:gdLst/>
            <a:ahLst/>
            <a:cxnLst/>
            <a:rect r="r" b="b" t="t" l="l"/>
            <a:pathLst>
              <a:path h="1001401" w="1001401">
                <a:moveTo>
                  <a:pt x="0" y="0"/>
                </a:moveTo>
                <a:lnTo>
                  <a:pt x="1001401" y="0"/>
                </a:lnTo>
                <a:lnTo>
                  <a:pt x="1001401" y="1001401"/>
                </a:lnTo>
                <a:lnTo>
                  <a:pt x="0" y="100140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97" id="97"/>
          <p:cNvSpPr txBox="true"/>
          <p:nvPr/>
        </p:nvSpPr>
        <p:spPr>
          <a:xfrm rot="0">
            <a:off x="318585" y="113685"/>
            <a:ext cx="6782044" cy="530860"/>
          </a:xfrm>
          <a:prstGeom prst="rect">
            <a:avLst/>
          </a:prstGeom>
        </p:spPr>
        <p:txBody>
          <a:bodyPr anchor="t" rtlCol="false" tIns="0" lIns="0" bIns="0" rIns="0">
            <a:spAutoFit/>
          </a:bodyPr>
          <a:lstStyle/>
          <a:p>
            <a:pPr algn="l">
              <a:lnSpc>
                <a:spcPts val="4339"/>
              </a:lnSpc>
              <a:spcBef>
                <a:spcPct val="0"/>
              </a:spcBef>
            </a:pPr>
            <a:r>
              <a:rPr lang="en-US" sz="3099">
                <a:solidFill>
                  <a:srgbClr val="FFFFFF"/>
                </a:solidFill>
                <a:latin typeface="Lovelo"/>
              </a:rPr>
              <a:t>Base model selection</a:t>
            </a:r>
          </a:p>
        </p:txBody>
      </p:sp>
      <p:sp>
        <p:nvSpPr>
          <p:cNvPr name="TextBox 98" id="98"/>
          <p:cNvSpPr txBox="true"/>
          <p:nvPr/>
        </p:nvSpPr>
        <p:spPr>
          <a:xfrm rot="0">
            <a:off x="7395192" y="1398456"/>
            <a:ext cx="3760056" cy="1461741"/>
          </a:xfrm>
          <a:prstGeom prst="rect">
            <a:avLst/>
          </a:prstGeom>
        </p:spPr>
        <p:txBody>
          <a:bodyPr anchor="t" rtlCol="false" tIns="0" lIns="0" bIns="0" rIns="0">
            <a:spAutoFit/>
          </a:bodyPr>
          <a:lstStyle/>
          <a:p>
            <a:pPr algn="l" marL="367277" indent="-183638" lvl="1">
              <a:lnSpc>
                <a:spcPts val="2381"/>
              </a:lnSpc>
              <a:buFont typeface="Arial"/>
              <a:buChar char="•"/>
            </a:pPr>
            <a:r>
              <a:rPr lang="en-US" sz="1701">
                <a:solidFill>
                  <a:srgbClr val="000000"/>
                </a:solidFill>
                <a:latin typeface="Montserrat Bold"/>
              </a:rPr>
              <a:t>Curated a selection of regression models including Random Forest, AdaBoost, Extra Trees, Gradient Boosting and XGBoost</a:t>
            </a:r>
          </a:p>
        </p:txBody>
      </p:sp>
      <p:sp>
        <p:nvSpPr>
          <p:cNvPr name="TextBox 99" id="99"/>
          <p:cNvSpPr txBox="true"/>
          <p:nvPr/>
        </p:nvSpPr>
        <p:spPr>
          <a:xfrm rot="0">
            <a:off x="13233609" y="1841004"/>
            <a:ext cx="3834693" cy="1413111"/>
          </a:xfrm>
          <a:prstGeom prst="rect">
            <a:avLst/>
          </a:prstGeom>
        </p:spPr>
        <p:txBody>
          <a:bodyPr anchor="t" rtlCol="false" tIns="0" lIns="0" bIns="0" rIns="0">
            <a:spAutoFit/>
          </a:bodyPr>
          <a:lstStyle/>
          <a:p>
            <a:pPr algn="just">
              <a:lnSpc>
                <a:spcPts val="2836"/>
              </a:lnSpc>
              <a:spcBef>
                <a:spcPct val="0"/>
              </a:spcBef>
            </a:pPr>
            <a:r>
              <a:rPr lang="en-US" sz="2026">
                <a:solidFill>
                  <a:srgbClr val="000000">
                    <a:alpha val="81961"/>
                  </a:srgbClr>
                </a:solidFill>
                <a:latin typeface="Montserrat Bold"/>
              </a:rPr>
              <a:t>Employed Mean Squared Error (MSE) and R-squared (R2) as primary evaluation metrics.</a:t>
            </a:r>
          </a:p>
        </p:txBody>
      </p:sp>
      <p:sp>
        <p:nvSpPr>
          <p:cNvPr name="TextBox 100" id="100"/>
          <p:cNvSpPr txBox="true"/>
          <p:nvPr/>
        </p:nvSpPr>
        <p:spPr>
          <a:xfrm rot="0">
            <a:off x="12855962" y="5823686"/>
            <a:ext cx="4277660" cy="2258314"/>
          </a:xfrm>
          <a:prstGeom prst="rect">
            <a:avLst/>
          </a:prstGeom>
        </p:spPr>
        <p:txBody>
          <a:bodyPr anchor="t" rtlCol="false" tIns="0" lIns="0" bIns="0" rIns="0">
            <a:spAutoFit/>
          </a:bodyPr>
          <a:lstStyle/>
          <a:p>
            <a:pPr algn="l" marL="397255" indent="-198628" lvl="1">
              <a:lnSpc>
                <a:spcPts val="2575"/>
              </a:lnSpc>
              <a:buFont typeface="Arial"/>
              <a:buChar char="•"/>
            </a:pPr>
            <a:r>
              <a:rPr lang="en-US" sz="1839">
                <a:solidFill>
                  <a:srgbClr val="000000"/>
                </a:solidFill>
                <a:latin typeface="Montserrat Bold"/>
              </a:rPr>
              <a:t>Implemented K-fold cross-validation to ensure robust model evaluation.</a:t>
            </a:r>
          </a:p>
          <a:p>
            <a:pPr algn="l" marL="397255" indent="-198628" lvl="1">
              <a:lnSpc>
                <a:spcPts val="2575"/>
              </a:lnSpc>
              <a:buFont typeface="Arial"/>
              <a:buChar char="•"/>
            </a:pPr>
            <a:r>
              <a:rPr lang="en-US" sz="1839">
                <a:solidFill>
                  <a:srgbClr val="000000"/>
                </a:solidFill>
                <a:latin typeface="Montserrat Bold"/>
              </a:rPr>
              <a:t> Trained and evaluated each model on training and testing sets iteratively.</a:t>
            </a:r>
          </a:p>
          <a:p>
            <a:pPr algn="l">
              <a:lnSpc>
                <a:spcPts val="2575"/>
              </a:lnSpc>
            </a:pPr>
            <a:r>
              <a:rPr lang="en-US" sz="1839">
                <a:solidFill>
                  <a:srgbClr val="000000"/>
                </a:solidFill>
                <a:latin typeface="Montserrat Bold"/>
              </a:rPr>
              <a:t> </a:t>
            </a:r>
          </a:p>
        </p:txBody>
      </p:sp>
      <p:sp>
        <p:nvSpPr>
          <p:cNvPr name="TextBox 101" id="101"/>
          <p:cNvSpPr txBox="true"/>
          <p:nvPr/>
        </p:nvSpPr>
        <p:spPr>
          <a:xfrm rot="0">
            <a:off x="7249448" y="5823686"/>
            <a:ext cx="3939814" cy="1286764"/>
          </a:xfrm>
          <a:prstGeom prst="rect">
            <a:avLst/>
          </a:prstGeom>
        </p:spPr>
        <p:txBody>
          <a:bodyPr anchor="t" rtlCol="false" tIns="0" lIns="0" bIns="0" rIns="0">
            <a:spAutoFit/>
          </a:bodyPr>
          <a:lstStyle/>
          <a:p>
            <a:pPr algn="l">
              <a:lnSpc>
                <a:spcPts val="2575"/>
              </a:lnSpc>
              <a:spcBef>
                <a:spcPct val="0"/>
              </a:spcBef>
            </a:pPr>
            <a:r>
              <a:rPr lang="en-US" sz="1839">
                <a:solidFill>
                  <a:srgbClr val="000000"/>
                </a:solidFill>
                <a:latin typeface="Montserrat Bold"/>
              </a:rPr>
              <a:t>Calculated average and standard deviation of evaluation metrics across multiple runs.</a:t>
            </a:r>
          </a:p>
        </p:txBody>
      </p:sp>
      <p:sp>
        <p:nvSpPr>
          <p:cNvPr name="TextBox 102" id="102"/>
          <p:cNvSpPr txBox="true"/>
          <p:nvPr/>
        </p:nvSpPr>
        <p:spPr>
          <a:xfrm rot="0">
            <a:off x="-88303" y="9796227"/>
            <a:ext cx="3055501" cy="260350"/>
          </a:xfrm>
          <a:prstGeom prst="rect">
            <a:avLst/>
          </a:prstGeom>
        </p:spPr>
        <p:txBody>
          <a:bodyPr anchor="t" rtlCol="false" tIns="0" lIns="0" bIns="0" rIns="0">
            <a:spAutoFit/>
          </a:bodyPr>
          <a:lstStyle/>
          <a:p>
            <a:pPr algn="ctr">
              <a:lnSpc>
                <a:spcPts val="1700"/>
              </a:lnSpc>
            </a:pPr>
            <a:r>
              <a:rPr lang="en-US" sz="2000">
                <a:solidFill>
                  <a:srgbClr val="FFFFFF">
                    <a:alpha val="64706"/>
                  </a:srgbClr>
                </a:solidFill>
                <a:latin typeface="Poppins Bold"/>
              </a:rPr>
              <a:t>Problem Statement</a:t>
            </a:r>
          </a:p>
        </p:txBody>
      </p:sp>
      <p:sp>
        <p:nvSpPr>
          <p:cNvPr name="TextBox 103" id="103"/>
          <p:cNvSpPr txBox="true"/>
          <p:nvPr/>
        </p:nvSpPr>
        <p:spPr>
          <a:xfrm rot="0">
            <a:off x="5232300" y="9658103"/>
            <a:ext cx="1954054" cy="513715"/>
          </a:xfrm>
          <a:prstGeom prst="rect">
            <a:avLst/>
          </a:prstGeom>
        </p:spPr>
        <p:txBody>
          <a:bodyPr anchor="t" rtlCol="false" tIns="0" lIns="0" bIns="0" rIns="0">
            <a:spAutoFit/>
          </a:bodyPr>
          <a:lstStyle/>
          <a:p>
            <a:pPr algn="ctr">
              <a:lnSpc>
                <a:spcPts val="1880"/>
              </a:lnSpc>
            </a:pPr>
            <a:r>
              <a:rPr lang="en-US" sz="2000">
                <a:solidFill>
                  <a:srgbClr val="FFFFFF">
                    <a:alpha val="64706"/>
                  </a:srgbClr>
                </a:solidFill>
                <a:latin typeface="Poppins Bold"/>
              </a:rPr>
              <a:t>Data Preprocessing</a:t>
            </a:r>
          </a:p>
        </p:txBody>
      </p:sp>
      <p:sp>
        <p:nvSpPr>
          <p:cNvPr name="TextBox 104" id="104"/>
          <p:cNvSpPr txBox="true"/>
          <p:nvPr/>
        </p:nvSpPr>
        <p:spPr>
          <a:xfrm rot="0">
            <a:off x="7094476" y="9675068"/>
            <a:ext cx="2269808" cy="513715"/>
          </a:xfrm>
          <a:prstGeom prst="rect">
            <a:avLst/>
          </a:prstGeom>
        </p:spPr>
        <p:txBody>
          <a:bodyPr anchor="t" rtlCol="false" tIns="0" lIns="0" bIns="0" rIns="0">
            <a:spAutoFit/>
          </a:bodyPr>
          <a:lstStyle/>
          <a:p>
            <a:pPr algn="ctr">
              <a:lnSpc>
                <a:spcPts val="1880"/>
              </a:lnSpc>
            </a:pPr>
            <a:r>
              <a:rPr lang="en-US" sz="2000">
                <a:solidFill>
                  <a:srgbClr val="FFFFFF">
                    <a:alpha val="64706"/>
                  </a:srgbClr>
                </a:solidFill>
                <a:latin typeface="Poppins Bold"/>
              </a:rPr>
              <a:t>Data Visualisation</a:t>
            </a:r>
          </a:p>
        </p:txBody>
      </p:sp>
      <p:sp>
        <p:nvSpPr>
          <p:cNvPr name="TextBox 105" id="105"/>
          <p:cNvSpPr txBox="true"/>
          <p:nvPr/>
        </p:nvSpPr>
        <p:spPr>
          <a:xfrm rot="0">
            <a:off x="12350231" y="9673194"/>
            <a:ext cx="1796631" cy="462279"/>
          </a:xfrm>
          <a:prstGeom prst="rect">
            <a:avLst/>
          </a:prstGeom>
        </p:spPr>
        <p:txBody>
          <a:bodyPr anchor="t" rtlCol="false" tIns="0" lIns="0" bIns="0" rIns="0">
            <a:spAutoFit/>
          </a:bodyPr>
          <a:lstStyle/>
          <a:p>
            <a:pPr algn="ctr">
              <a:lnSpc>
                <a:spcPts val="1820"/>
              </a:lnSpc>
              <a:spcBef>
                <a:spcPct val="0"/>
              </a:spcBef>
            </a:pPr>
            <a:r>
              <a:rPr lang="en-US" sz="1300">
                <a:solidFill>
                  <a:srgbClr val="FFFFFF">
                    <a:alpha val="64706"/>
                  </a:srgbClr>
                </a:solidFill>
                <a:latin typeface="Poppins Bold"/>
              </a:rPr>
              <a:t>Final Stacked Ensemble Pipeline</a:t>
            </a:r>
          </a:p>
        </p:txBody>
      </p:sp>
      <p:sp>
        <p:nvSpPr>
          <p:cNvPr name="TextBox 106" id="106"/>
          <p:cNvSpPr txBox="true"/>
          <p:nvPr/>
        </p:nvSpPr>
        <p:spPr>
          <a:xfrm rot="0">
            <a:off x="14297696" y="9557941"/>
            <a:ext cx="1498759" cy="720725"/>
          </a:xfrm>
          <a:prstGeom prst="rect">
            <a:avLst/>
          </a:prstGeom>
        </p:spPr>
        <p:txBody>
          <a:bodyPr anchor="t" rtlCol="false" tIns="0" lIns="0" bIns="0" rIns="0">
            <a:spAutoFit/>
          </a:bodyPr>
          <a:lstStyle/>
          <a:p>
            <a:pPr algn="ctr">
              <a:lnSpc>
                <a:spcPts val="2800"/>
              </a:lnSpc>
              <a:spcBef>
                <a:spcPct val="0"/>
              </a:spcBef>
            </a:pPr>
            <a:r>
              <a:rPr lang="en-US" sz="2000">
                <a:solidFill>
                  <a:srgbClr val="FFFFFF">
                    <a:alpha val="64706"/>
                  </a:srgbClr>
                </a:solidFill>
                <a:latin typeface="Poppins Bold"/>
              </a:rPr>
              <a:t>SHAP Values</a:t>
            </a:r>
          </a:p>
        </p:txBody>
      </p:sp>
      <p:sp>
        <p:nvSpPr>
          <p:cNvPr name="TextBox 107" id="107"/>
          <p:cNvSpPr txBox="true"/>
          <p:nvPr/>
        </p:nvSpPr>
        <p:spPr>
          <a:xfrm rot="0">
            <a:off x="15378921" y="9700150"/>
            <a:ext cx="2560915" cy="368300"/>
          </a:xfrm>
          <a:prstGeom prst="rect">
            <a:avLst/>
          </a:prstGeom>
        </p:spPr>
        <p:txBody>
          <a:bodyPr anchor="t" rtlCol="false" tIns="0" lIns="0" bIns="0" rIns="0">
            <a:spAutoFit/>
          </a:bodyPr>
          <a:lstStyle/>
          <a:p>
            <a:pPr algn="ctr">
              <a:lnSpc>
                <a:spcPts val="2800"/>
              </a:lnSpc>
              <a:spcBef>
                <a:spcPct val="0"/>
              </a:spcBef>
            </a:pPr>
            <a:r>
              <a:rPr lang="en-US" sz="2000">
                <a:solidFill>
                  <a:srgbClr val="FFFFFF">
                    <a:alpha val="64706"/>
                  </a:srgbClr>
                </a:solidFill>
                <a:latin typeface="Poppins Bold"/>
              </a:rPr>
              <a:t>Infernces</a:t>
            </a:r>
          </a:p>
        </p:txBody>
      </p:sp>
      <p:sp>
        <p:nvSpPr>
          <p:cNvPr name="TextBox 108" id="108"/>
          <p:cNvSpPr txBox="true"/>
          <p:nvPr/>
        </p:nvSpPr>
        <p:spPr>
          <a:xfrm rot="0">
            <a:off x="9219355" y="9523095"/>
            <a:ext cx="2821550" cy="737592"/>
          </a:xfrm>
          <a:prstGeom prst="rect">
            <a:avLst/>
          </a:prstGeom>
        </p:spPr>
        <p:txBody>
          <a:bodyPr anchor="t" rtlCol="false" tIns="0" lIns="0" bIns="0" rIns="0">
            <a:spAutoFit/>
          </a:bodyPr>
          <a:lstStyle/>
          <a:p>
            <a:pPr algn="ctr">
              <a:lnSpc>
                <a:spcPts val="2920"/>
              </a:lnSpc>
            </a:pPr>
            <a:r>
              <a:rPr lang="en-US" sz="2085">
                <a:solidFill>
                  <a:srgbClr val="FFFFFF"/>
                </a:solidFill>
                <a:latin typeface="Poppins Bold"/>
              </a:rPr>
              <a:t>Base model Selection</a:t>
            </a:r>
          </a:p>
        </p:txBody>
      </p:sp>
      <p:sp>
        <p:nvSpPr>
          <p:cNvPr name="TextBox 109" id="109"/>
          <p:cNvSpPr txBox="true"/>
          <p:nvPr/>
        </p:nvSpPr>
        <p:spPr>
          <a:xfrm rot="0">
            <a:off x="2795748" y="9783845"/>
            <a:ext cx="2265102" cy="275590"/>
          </a:xfrm>
          <a:prstGeom prst="rect">
            <a:avLst/>
          </a:prstGeom>
        </p:spPr>
        <p:txBody>
          <a:bodyPr anchor="t" rtlCol="false" tIns="0" lIns="0" bIns="0" rIns="0">
            <a:spAutoFit/>
          </a:bodyPr>
          <a:lstStyle/>
          <a:p>
            <a:pPr algn="ctr">
              <a:lnSpc>
                <a:spcPts val="1880"/>
              </a:lnSpc>
            </a:pPr>
            <a:r>
              <a:rPr lang="en-US" sz="2000">
                <a:solidFill>
                  <a:srgbClr val="FFFFFF">
                    <a:alpha val="64706"/>
                  </a:srgbClr>
                </a:solidFill>
                <a:latin typeface="Poppins Bold"/>
              </a:rPr>
              <a:t>Data Landscape</a:t>
            </a:r>
          </a:p>
        </p:txBody>
      </p:sp>
      <p:sp>
        <p:nvSpPr>
          <p:cNvPr name="TextBox 110" id="110"/>
          <p:cNvSpPr txBox="true"/>
          <p:nvPr/>
        </p:nvSpPr>
        <p:spPr>
          <a:xfrm rot="0">
            <a:off x="1153211" y="5823686"/>
            <a:ext cx="3939814" cy="315214"/>
          </a:xfrm>
          <a:prstGeom prst="rect">
            <a:avLst/>
          </a:prstGeom>
        </p:spPr>
        <p:txBody>
          <a:bodyPr anchor="t" rtlCol="false" tIns="0" lIns="0" bIns="0" rIns="0">
            <a:spAutoFit/>
          </a:bodyPr>
          <a:lstStyle/>
          <a:p>
            <a:pPr algn="l">
              <a:lnSpc>
                <a:spcPts val="2575"/>
              </a:lnSpc>
              <a:spcBef>
                <a:spcPct val="0"/>
              </a:spcBef>
            </a:pPr>
          </a:p>
        </p:txBody>
      </p:sp>
      <p:sp>
        <p:nvSpPr>
          <p:cNvPr name="TextBox 111" id="111"/>
          <p:cNvSpPr txBox="true"/>
          <p:nvPr/>
        </p:nvSpPr>
        <p:spPr>
          <a:xfrm rot="0">
            <a:off x="1121036" y="5971768"/>
            <a:ext cx="3939814" cy="2152129"/>
          </a:xfrm>
          <a:prstGeom prst="rect">
            <a:avLst/>
          </a:prstGeom>
        </p:spPr>
        <p:txBody>
          <a:bodyPr anchor="t" rtlCol="false" tIns="0" lIns="0" bIns="0" rIns="0">
            <a:spAutoFit/>
          </a:bodyPr>
          <a:lstStyle/>
          <a:p>
            <a:pPr algn="l" marL="354077" indent="-177039" lvl="1">
              <a:lnSpc>
                <a:spcPts val="2296"/>
              </a:lnSpc>
              <a:buFont typeface="Arial"/>
              <a:buChar char="•"/>
            </a:pPr>
            <a:r>
              <a:rPr lang="en-US" sz="1640">
                <a:solidFill>
                  <a:srgbClr val="000000"/>
                </a:solidFill>
                <a:latin typeface="Montserrat Bold"/>
              </a:rPr>
              <a:t> Compared models based on average performance and variability.</a:t>
            </a:r>
          </a:p>
          <a:p>
            <a:pPr algn="l" marL="354077" indent="-177039" lvl="1">
              <a:lnSpc>
                <a:spcPts val="2296"/>
              </a:lnSpc>
              <a:buFont typeface="Arial"/>
              <a:buChar char="•"/>
            </a:pPr>
            <a:r>
              <a:rPr lang="en-US" sz="1640">
                <a:solidFill>
                  <a:srgbClr val="000000"/>
                </a:solidFill>
                <a:latin typeface="Montserrat Bold"/>
              </a:rPr>
              <a:t> Selected the model(s) with the best average performance and lowest variability for further consideration or deployment.</a:t>
            </a:r>
          </a:p>
          <a:p>
            <a:pPr algn="l">
              <a:lnSpc>
                <a:spcPts val="1036"/>
              </a:lnSpc>
            </a:pPr>
          </a:p>
        </p:txBody>
      </p:sp>
      <p:sp>
        <p:nvSpPr>
          <p:cNvPr name="TextBox 112" id="112"/>
          <p:cNvSpPr txBox="true"/>
          <p:nvPr/>
        </p:nvSpPr>
        <p:spPr>
          <a:xfrm rot="0">
            <a:off x="3113715" y="1358669"/>
            <a:ext cx="1686164" cy="2780454"/>
          </a:xfrm>
          <a:prstGeom prst="rect">
            <a:avLst/>
          </a:prstGeom>
        </p:spPr>
        <p:txBody>
          <a:bodyPr anchor="t" rtlCol="false" tIns="0" lIns="0" bIns="0" rIns="0">
            <a:spAutoFit/>
          </a:bodyPr>
          <a:lstStyle/>
          <a:p>
            <a:pPr algn="ctr" marL="492968" indent="-246484" lvl="1">
              <a:lnSpc>
                <a:spcPts val="3196"/>
              </a:lnSpc>
              <a:buFont typeface="Arial"/>
              <a:buChar char="•"/>
            </a:pPr>
            <a:r>
              <a:rPr lang="en-US" sz="2283">
                <a:solidFill>
                  <a:srgbClr val="000000"/>
                </a:solidFill>
                <a:latin typeface="Montserrat Bold"/>
              </a:rPr>
              <a:t>Tg</a:t>
            </a:r>
          </a:p>
          <a:p>
            <a:pPr algn="ctr" marL="492968" indent="-246484" lvl="1">
              <a:lnSpc>
                <a:spcPts val="3196"/>
              </a:lnSpc>
              <a:buFont typeface="Arial"/>
              <a:buChar char="•"/>
            </a:pPr>
            <a:r>
              <a:rPr lang="en-US" sz="2283">
                <a:solidFill>
                  <a:srgbClr val="000000"/>
                </a:solidFill>
                <a:latin typeface="Montserrat Bold"/>
              </a:rPr>
              <a:t>Tx</a:t>
            </a:r>
          </a:p>
          <a:p>
            <a:pPr algn="ctr" marL="492968" indent="-246484" lvl="1">
              <a:lnSpc>
                <a:spcPts val="3196"/>
              </a:lnSpc>
              <a:buFont typeface="Arial"/>
              <a:buChar char="•"/>
            </a:pPr>
            <a:r>
              <a:rPr lang="en-US" sz="2283">
                <a:solidFill>
                  <a:srgbClr val="000000"/>
                </a:solidFill>
                <a:latin typeface="Montserrat Bold"/>
              </a:rPr>
              <a:t>Tl</a:t>
            </a:r>
          </a:p>
          <a:p>
            <a:pPr algn="ctr" marL="492968" indent="-246484" lvl="1">
              <a:lnSpc>
                <a:spcPts val="3196"/>
              </a:lnSpc>
              <a:buFont typeface="Arial"/>
              <a:buChar char="•"/>
            </a:pPr>
            <a:r>
              <a:rPr lang="en-US" sz="2283">
                <a:solidFill>
                  <a:srgbClr val="000000"/>
                </a:solidFill>
                <a:latin typeface="Montserrat Bold"/>
              </a:rPr>
              <a:t>TEN</a:t>
            </a:r>
          </a:p>
          <a:p>
            <a:pPr algn="ctr" marL="492968" indent="-246484" lvl="1">
              <a:lnSpc>
                <a:spcPts val="3196"/>
              </a:lnSpc>
              <a:buFont typeface="Arial"/>
              <a:buChar char="•"/>
            </a:pPr>
            <a:r>
              <a:rPr lang="en-US" sz="2283">
                <a:solidFill>
                  <a:srgbClr val="000000"/>
                </a:solidFill>
                <a:latin typeface="Montserrat Bold"/>
              </a:rPr>
              <a:t> VA</a:t>
            </a:r>
          </a:p>
          <a:p>
            <a:pPr algn="ctr" marL="492968" indent="-246484" lvl="1">
              <a:lnSpc>
                <a:spcPts val="3196"/>
              </a:lnSpc>
              <a:buFont typeface="Arial"/>
              <a:buChar char="•"/>
            </a:pPr>
            <a:r>
              <a:rPr lang="en-US" sz="2283">
                <a:solidFill>
                  <a:srgbClr val="000000"/>
                </a:solidFill>
                <a:latin typeface="Montserrat Bold"/>
              </a:rPr>
              <a:t>d</a:t>
            </a:r>
          </a:p>
          <a:p>
            <a:pPr algn="ctr" marL="492968" indent="-246484" lvl="1">
              <a:lnSpc>
                <a:spcPts val="3196"/>
              </a:lnSpc>
              <a:buFont typeface="Arial"/>
              <a:buChar char="•"/>
            </a:pPr>
            <a:r>
              <a:rPr lang="en-US" sz="2283">
                <a:solidFill>
                  <a:srgbClr val="000000"/>
                </a:solidFill>
                <a:latin typeface="Montserrat Bold"/>
              </a:rPr>
              <a:t> Sm</a:t>
            </a:r>
          </a:p>
        </p:txBody>
      </p:sp>
      <p:sp>
        <p:nvSpPr>
          <p:cNvPr name="Freeform 113" id="113"/>
          <p:cNvSpPr/>
          <p:nvPr/>
        </p:nvSpPr>
        <p:spPr>
          <a:xfrm flipH="false" flipV="false" rot="0">
            <a:off x="6355691" y="5137500"/>
            <a:ext cx="1001401" cy="1001401"/>
          </a:xfrm>
          <a:custGeom>
            <a:avLst/>
            <a:gdLst/>
            <a:ahLst/>
            <a:cxnLst/>
            <a:rect r="r" b="b" t="t" l="l"/>
            <a:pathLst>
              <a:path h="1001401" w="1001401">
                <a:moveTo>
                  <a:pt x="0" y="0"/>
                </a:moveTo>
                <a:lnTo>
                  <a:pt x="1001401" y="0"/>
                </a:lnTo>
                <a:lnTo>
                  <a:pt x="1001401" y="1001400"/>
                </a:lnTo>
                <a:lnTo>
                  <a:pt x="0" y="10014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14" id="114"/>
          <p:cNvSpPr/>
          <p:nvPr/>
        </p:nvSpPr>
        <p:spPr>
          <a:xfrm flipH="false" flipV="false" rot="0">
            <a:off x="12445086" y="877703"/>
            <a:ext cx="1001401" cy="1001401"/>
          </a:xfrm>
          <a:custGeom>
            <a:avLst/>
            <a:gdLst/>
            <a:ahLst/>
            <a:cxnLst/>
            <a:rect r="r" b="b" t="t" l="l"/>
            <a:pathLst>
              <a:path h="1001401" w="1001401">
                <a:moveTo>
                  <a:pt x="0" y="0"/>
                </a:moveTo>
                <a:lnTo>
                  <a:pt x="1001401" y="0"/>
                </a:lnTo>
                <a:lnTo>
                  <a:pt x="1001401" y="1001401"/>
                </a:lnTo>
                <a:lnTo>
                  <a:pt x="0" y="100140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15" id="115"/>
          <p:cNvSpPr/>
          <p:nvPr/>
        </p:nvSpPr>
        <p:spPr>
          <a:xfrm flipH="false" flipV="false" rot="0">
            <a:off x="6355691" y="930645"/>
            <a:ext cx="1001401" cy="1001401"/>
          </a:xfrm>
          <a:custGeom>
            <a:avLst/>
            <a:gdLst/>
            <a:ahLst/>
            <a:cxnLst/>
            <a:rect r="r" b="b" t="t" l="l"/>
            <a:pathLst>
              <a:path h="1001401" w="1001401">
                <a:moveTo>
                  <a:pt x="0" y="0"/>
                </a:moveTo>
                <a:lnTo>
                  <a:pt x="1001401" y="0"/>
                </a:lnTo>
                <a:lnTo>
                  <a:pt x="1001401" y="1001401"/>
                </a:lnTo>
                <a:lnTo>
                  <a:pt x="0" y="100140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16" id="116"/>
          <p:cNvSpPr/>
          <p:nvPr/>
        </p:nvSpPr>
        <p:spPr>
          <a:xfrm flipH="false" flipV="false" rot="0">
            <a:off x="12445086" y="4860385"/>
            <a:ext cx="1001401" cy="1001401"/>
          </a:xfrm>
          <a:custGeom>
            <a:avLst/>
            <a:gdLst/>
            <a:ahLst/>
            <a:cxnLst/>
            <a:rect r="r" b="b" t="t" l="l"/>
            <a:pathLst>
              <a:path h="1001401" w="1001401">
                <a:moveTo>
                  <a:pt x="0" y="0"/>
                </a:moveTo>
                <a:lnTo>
                  <a:pt x="1001401" y="0"/>
                </a:lnTo>
                <a:lnTo>
                  <a:pt x="1001401" y="1001401"/>
                </a:lnTo>
                <a:lnTo>
                  <a:pt x="0" y="100140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17" id="117"/>
          <p:cNvSpPr txBox="true"/>
          <p:nvPr/>
        </p:nvSpPr>
        <p:spPr>
          <a:xfrm rot="0">
            <a:off x="354669" y="1025371"/>
            <a:ext cx="1001401" cy="887095"/>
          </a:xfrm>
          <a:prstGeom prst="rect">
            <a:avLst/>
          </a:prstGeom>
        </p:spPr>
        <p:txBody>
          <a:bodyPr anchor="t" rtlCol="false" tIns="0" lIns="0" bIns="0" rIns="0">
            <a:spAutoFit/>
          </a:bodyPr>
          <a:lstStyle/>
          <a:p>
            <a:pPr algn="ctr">
              <a:lnSpc>
                <a:spcPts val="7279"/>
              </a:lnSpc>
            </a:pPr>
            <a:r>
              <a:rPr lang="en-US" sz="5199">
                <a:solidFill>
                  <a:srgbClr val="FEFEFE"/>
                </a:solidFill>
                <a:latin typeface="Canva Sans Bold"/>
              </a:rPr>
              <a:t>1</a:t>
            </a:r>
          </a:p>
        </p:txBody>
      </p:sp>
      <p:sp>
        <p:nvSpPr>
          <p:cNvPr name="TextBox 118" id="118"/>
          <p:cNvSpPr txBox="true"/>
          <p:nvPr/>
        </p:nvSpPr>
        <p:spPr>
          <a:xfrm rot="0">
            <a:off x="6355691" y="907129"/>
            <a:ext cx="1001401" cy="1811020"/>
          </a:xfrm>
          <a:prstGeom prst="rect">
            <a:avLst/>
          </a:prstGeom>
        </p:spPr>
        <p:txBody>
          <a:bodyPr anchor="t" rtlCol="false" tIns="0" lIns="0" bIns="0" rIns="0">
            <a:spAutoFit/>
          </a:bodyPr>
          <a:lstStyle/>
          <a:p>
            <a:pPr algn="ctr">
              <a:lnSpc>
                <a:spcPts val="7279"/>
              </a:lnSpc>
            </a:pPr>
            <a:r>
              <a:rPr lang="en-US" sz="5199">
                <a:solidFill>
                  <a:srgbClr val="FEFEFE"/>
                </a:solidFill>
                <a:latin typeface="Canva Sans Bold"/>
              </a:rPr>
              <a:t>2</a:t>
            </a:r>
          </a:p>
          <a:p>
            <a:pPr algn="ctr">
              <a:lnSpc>
                <a:spcPts val="7279"/>
              </a:lnSpc>
            </a:pPr>
          </a:p>
        </p:txBody>
      </p:sp>
      <p:sp>
        <p:nvSpPr>
          <p:cNvPr name="TextBox 119" id="119"/>
          <p:cNvSpPr txBox="true"/>
          <p:nvPr/>
        </p:nvSpPr>
        <p:spPr>
          <a:xfrm rot="0">
            <a:off x="12445086" y="841293"/>
            <a:ext cx="1001401" cy="1811020"/>
          </a:xfrm>
          <a:prstGeom prst="rect">
            <a:avLst/>
          </a:prstGeom>
        </p:spPr>
        <p:txBody>
          <a:bodyPr anchor="t" rtlCol="false" tIns="0" lIns="0" bIns="0" rIns="0">
            <a:spAutoFit/>
          </a:bodyPr>
          <a:lstStyle/>
          <a:p>
            <a:pPr algn="ctr">
              <a:lnSpc>
                <a:spcPts val="7279"/>
              </a:lnSpc>
            </a:pPr>
            <a:r>
              <a:rPr lang="en-US" sz="5199">
                <a:solidFill>
                  <a:srgbClr val="FEFEFE"/>
                </a:solidFill>
                <a:latin typeface="Canva Sans"/>
              </a:rPr>
              <a:t>3</a:t>
            </a:r>
          </a:p>
          <a:p>
            <a:pPr algn="ctr">
              <a:lnSpc>
                <a:spcPts val="7279"/>
              </a:lnSpc>
            </a:pPr>
          </a:p>
        </p:txBody>
      </p:sp>
      <p:sp>
        <p:nvSpPr>
          <p:cNvPr name="TextBox 120" id="120"/>
          <p:cNvSpPr txBox="true"/>
          <p:nvPr/>
        </p:nvSpPr>
        <p:spPr>
          <a:xfrm rot="0">
            <a:off x="6355691" y="5135562"/>
            <a:ext cx="1001401" cy="887095"/>
          </a:xfrm>
          <a:prstGeom prst="rect">
            <a:avLst/>
          </a:prstGeom>
        </p:spPr>
        <p:txBody>
          <a:bodyPr anchor="t" rtlCol="false" tIns="0" lIns="0" bIns="0" rIns="0">
            <a:spAutoFit/>
          </a:bodyPr>
          <a:lstStyle/>
          <a:p>
            <a:pPr algn="ctr">
              <a:lnSpc>
                <a:spcPts val="7279"/>
              </a:lnSpc>
            </a:pPr>
            <a:r>
              <a:rPr lang="en-US" sz="5199">
                <a:solidFill>
                  <a:srgbClr val="FEFEFE"/>
                </a:solidFill>
                <a:latin typeface="Canva Sans Bold"/>
              </a:rPr>
              <a:t>5</a:t>
            </a:r>
          </a:p>
        </p:txBody>
      </p:sp>
      <p:sp>
        <p:nvSpPr>
          <p:cNvPr name="TextBox 121" id="121"/>
          <p:cNvSpPr txBox="true"/>
          <p:nvPr/>
        </p:nvSpPr>
        <p:spPr>
          <a:xfrm rot="0">
            <a:off x="12468756" y="4881379"/>
            <a:ext cx="1001401" cy="887095"/>
          </a:xfrm>
          <a:prstGeom prst="rect">
            <a:avLst/>
          </a:prstGeom>
        </p:spPr>
        <p:txBody>
          <a:bodyPr anchor="t" rtlCol="false" tIns="0" lIns="0" bIns="0" rIns="0">
            <a:spAutoFit/>
          </a:bodyPr>
          <a:lstStyle/>
          <a:p>
            <a:pPr algn="ctr">
              <a:lnSpc>
                <a:spcPts val="7279"/>
              </a:lnSpc>
            </a:pPr>
            <a:r>
              <a:rPr lang="en-US" sz="5199">
                <a:solidFill>
                  <a:srgbClr val="FEFEFE"/>
                </a:solidFill>
                <a:latin typeface="Canva Sans Bold"/>
              </a:rPr>
              <a:t>4</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DDDDDD">
                <a:alpha val="50000"/>
              </a:srgbClr>
            </a:gs>
            <a:gs pos="50000">
              <a:srgbClr val="EEEEEE">
                <a:alpha val="100000"/>
              </a:srgbClr>
            </a:gs>
            <a:gs pos="100000">
              <a:srgbClr val="FFFFFF">
                <a:alpha val="100000"/>
              </a:srgbClr>
            </a:gs>
          </a:gsLst>
          <a:lin ang="5400000"/>
        </a:gradFill>
      </p:bgPr>
    </p:bg>
    <p:spTree>
      <p:nvGrpSpPr>
        <p:cNvPr id="1" name=""/>
        <p:cNvGrpSpPr/>
        <p:nvPr/>
      </p:nvGrpSpPr>
      <p:grpSpPr>
        <a:xfrm>
          <a:off x="0" y="0"/>
          <a:ext cx="0" cy="0"/>
          <a:chOff x="0" y="0"/>
          <a:chExt cx="0" cy="0"/>
        </a:xfrm>
      </p:grpSpPr>
      <p:grpSp>
        <p:nvGrpSpPr>
          <p:cNvPr name="Group 2" id="2"/>
          <p:cNvGrpSpPr/>
          <p:nvPr/>
        </p:nvGrpSpPr>
        <p:grpSpPr>
          <a:xfrm rot="0">
            <a:off x="-479022" y="-966983"/>
            <a:ext cx="8072457" cy="1717375"/>
            <a:chOff x="0" y="0"/>
            <a:chExt cx="1957190" cy="416382"/>
          </a:xfrm>
        </p:grpSpPr>
        <p:sp>
          <p:nvSpPr>
            <p:cNvPr name="Freeform 3" id="3"/>
            <p:cNvSpPr/>
            <p:nvPr/>
          </p:nvSpPr>
          <p:spPr>
            <a:xfrm flipH="false" flipV="false" rot="0">
              <a:off x="0" y="0"/>
              <a:ext cx="1957190" cy="416382"/>
            </a:xfrm>
            <a:custGeom>
              <a:avLst/>
              <a:gdLst/>
              <a:ahLst/>
              <a:cxnLst/>
              <a:rect r="r" b="b" t="t" l="l"/>
              <a:pathLst>
                <a:path h="416382" w="1957190">
                  <a:moveTo>
                    <a:pt x="1753990" y="0"/>
                  </a:moveTo>
                  <a:lnTo>
                    <a:pt x="0" y="0"/>
                  </a:lnTo>
                  <a:lnTo>
                    <a:pt x="0" y="416382"/>
                  </a:lnTo>
                  <a:lnTo>
                    <a:pt x="1753990" y="416382"/>
                  </a:lnTo>
                  <a:lnTo>
                    <a:pt x="1957190" y="208191"/>
                  </a:lnTo>
                  <a:lnTo>
                    <a:pt x="1753990" y="0"/>
                  </a:lnTo>
                  <a:close/>
                </a:path>
              </a:pathLst>
            </a:custGeom>
            <a:solidFill>
              <a:srgbClr val="17568D"/>
            </a:solidFill>
            <a:ln cap="sq">
              <a:noFill/>
              <a:prstDash val="solid"/>
              <a:miter/>
            </a:ln>
          </p:spPr>
        </p:sp>
        <p:sp>
          <p:nvSpPr>
            <p:cNvPr name="TextBox 4" id="4"/>
            <p:cNvSpPr txBox="true"/>
            <p:nvPr/>
          </p:nvSpPr>
          <p:spPr>
            <a:xfrm>
              <a:off x="0" y="-38100"/>
              <a:ext cx="1842890" cy="454482"/>
            </a:xfrm>
            <a:prstGeom prst="rect">
              <a:avLst/>
            </a:prstGeom>
          </p:spPr>
          <p:txBody>
            <a:bodyPr anchor="ctr" rtlCol="false" tIns="50800" lIns="50800" bIns="50800" rIns="50800"/>
            <a:lstStyle/>
            <a:p>
              <a:pPr algn="ctr" marL="0" indent="0" lvl="0">
                <a:lnSpc>
                  <a:spcPts val="3360"/>
                </a:lnSpc>
                <a:spcBef>
                  <a:spcPct val="0"/>
                </a:spcBef>
              </a:pPr>
            </a:p>
          </p:txBody>
        </p:sp>
      </p:grpSp>
      <p:grpSp>
        <p:nvGrpSpPr>
          <p:cNvPr name="Group 5" id="5"/>
          <p:cNvGrpSpPr/>
          <p:nvPr/>
        </p:nvGrpSpPr>
        <p:grpSpPr>
          <a:xfrm rot="0">
            <a:off x="9284321" y="1233500"/>
            <a:ext cx="8575054" cy="7728548"/>
            <a:chOff x="0" y="0"/>
            <a:chExt cx="2185777" cy="1970002"/>
          </a:xfrm>
        </p:grpSpPr>
        <p:sp>
          <p:nvSpPr>
            <p:cNvPr name="Freeform 6" id="6"/>
            <p:cNvSpPr/>
            <p:nvPr/>
          </p:nvSpPr>
          <p:spPr>
            <a:xfrm flipH="false" flipV="false" rot="0">
              <a:off x="0" y="0"/>
              <a:ext cx="2185777" cy="1970002"/>
            </a:xfrm>
            <a:custGeom>
              <a:avLst/>
              <a:gdLst/>
              <a:ahLst/>
              <a:cxnLst/>
              <a:rect r="r" b="b" t="t" l="l"/>
              <a:pathLst>
                <a:path h="1970002" w="2185777">
                  <a:moveTo>
                    <a:pt x="45142" y="0"/>
                  </a:moveTo>
                  <a:lnTo>
                    <a:pt x="2140635" y="0"/>
                  </a:lnTo>
                  <a:cubicBezTo>
                    <a:pt x="2152607" y="0"/>
                    <a:pt x="2164089" y="4756"/>
                    <a:pt x="2172555" y="13222"/>
                  </a:cubicBezTo>
                  <a:cubicBezTo>
                    <a:pt x="2181021" y="21688"/>
                    <a:pt x="2185777" y="33170"/>
                    <a:pt x="2185777" y="45142"/>
                  </a:cubicBezTo>
                  <a:lnTo>
                    <a:pt x="2185777" y="1924860"/>
                  </a:lnTo>
                  <a:cubicBezTo>
                    <a:pt x="2185777" y="1949792"/>
                    <a:pt x="2165566" y="1970002"/>
                    <a:pt x="2140635" y="1970002"/>
                  </a:cubicBezTo>
                  <a:lnTo>
                    <a:pt x="45142" y="1970002"/>
                  </a:lnTo>
                  <a:cubicBezTo>
                    <a:pt x="33170" y="1970002"/>
                    <a:pt x="21688" y="1965246"/>
                    <a:pt x="13222" y="1956781"/>
                  </a:cubicBezTo>
                  <a:cubicBezTo>
                    <a:pt x="4756" y="1948315"/>
                    <a:pt x="0" y="1936833"/>
                    <a:pt x="0" y="1924860"/>
                  </a:cubicBezTo>
                  <a:lnTo>
                    <a:pt x="0" y="45142"/>
                  </a:lnTo>
                  <a:cubicBezTo>
                    <a:pt x="0" y="33170"/>
                    <a:pt x="4756" y="21688"/>
                    <a:pt x="13222" y="13222"/>
                  </a:cubicBezTo>
                  <a:cubicBezTo>
                    <a:pt x="21688" y="4756"/>
                    <a:pt x="33170" y="0"/>
                    <a:pt x="45142" y="0"/>
                  </a:cubicBezTo>
                  <a:close/>
                </a:path>
              </a:pathLst>
            </a:custGeom>
            <a:solidFill>
              <a:srgbClr val="FEFEFE"/>
            </a:solidFill>
            <a:ln w="57150" cap="rnd">
              <a:solidFill>
                <a:srgbClr val="1B2538"/>
              </a:solidFill>
              <a:prstDash val="dash"/>
              <a:round/>
            </a:ln>
          </p:spPr>
        </p:sp>
        <p:sp>
          <p:nvSpPr>
            <p:cNvPr name="TextBox 7" id="7"/>
            <p:cNvSpPr txBox="true"/>
            <p:nvPr/>
          </p:nvSpPr>
          <p:spPr>
            <a:xfrm>
              <a:off x="0" y="-38100"/>
              <a:ext cx="2185777" cy="2008102"/>
            </a:xfrm>
            <a:prstGeom prst="rect">
              <a:avLst/>
            </a:prstGeom>
          </p:spPr>
          <p:txBody>
            <a:bodyPr anchor="ctr" rtlCol="false" tIns="50800" lIns="50800" bIns="50800" rIns="50800"/>
            <a:lstStyle/>
            <a:p>
              <a:pPr algn="ctr">
                <a:lnSpc>
                  <a:spcPts val="2167"/>
                </a:lnSpc>
              </a:pPr>
            </a:p>
          </p:txBody>
        </p:sp>
      </p:grpSp>
      <p:grpSp>
        <p:nvGrpSpPr>
          <p:cNvPr name="Group 8" id="8"/>
          <p:cNvGrpSpPr/>
          <p:nvPr/>
        </p:nvGrpSpPr>
        <p:grpSpPr>
          <a:xfrm rot="0">
            <a:off x="10601976" y="1028700"/>
            <a:ext cx="5958794" cy="496518"/>
            <a:chOff x="0" y="0"/>
            <a:chExt cx="1518893" cy="126562"/>
          </a:xfrm>
        </p:grpSpPr>
        <p:sp>
          <p:nvSpPr>
            <p:cNvPr name="Freeform 9" id="9"/>
            <p:cNvSpPr/>
            <p:nvPr/>
          </p:nvSpPr>
          <p:spPr>
            <a:xfrm flipH="false" flipV="false" rot="0">
              <a:off x="0" y="0"/>
              <a:ext cx="1518893" cy="126562"/>
            </a:xfrm>
            <a:custGeom>
              <a:avLst/>
              <a:gdLst/>
              <a:ahLst/>
              <a:cxnLst/>
              <a:rect r="r" b="b" t="t" l="l"/>
              <a:pathLst>
                <a:path h="126562" w="1518893">
                  <a:moveTo>
                    <a:pt x="63281" y="0"/>
                  </a:moveTo>
                  <a:lnTo>
                    <a:pt x="1455612" y="0"/>
                  </a:lnTo>
                  <a:cubicBezTo>
                    <a:pt x="1490561" y="0"/>
                    <a:pt x="1518893" y="28332"/>
                    <a:pt x="1518893" y="63281"/>
                  </a:cubicBezTo>
                  <a:lnTo>
                    <a:pt x="1518893" y="63281"/>
                  </a:lnTo>
                  <a:cubicBezTo>
                    <a:pt x="1518893" y="98230"/>
                    <a:pt x="1490561" y="126562"/>
                    <a:pt x="1455612" y="126562"/>
                  </a:cubicBezTo>
                  <a:lnTo>
                    <a:pt x="63281" y="126562"/>
                  </a:lnTo>
                  <a:cubicBezTo>
                    <a:pt x="28332" y="126562"/>
                    <a:pt x="0" y="98230"/>
                    <a:pt x="0" y="63281"/>
                  </a:cubicBezTo>
                  <a:lnTo>
                    <a:pt x="0" y="63281"/>
                  </a:lnTo>
                  <a:cubicBezTo>
                    <a:pt x="0" y="28332"/>
                    <a:pt x="28332" y="0"/>
                    <a:pt x="63281" y="0"/>
                  </a:cubicBezTo>
                  <a:close/>
                </a:path>
              </a:pathLst>
            </a:custGeom>
            <a:solidFill>
              <a:srgbClr val="96EFFF"/>
            </a:solidFill>
          </p:spPr>
        </p:sp>
        <p:sp>
          <p:nvSpPr>
            <p:cNvPr name="TextBox 10" id="10"/>
            <p:cNvSpPr txBox="true"/>
            <p:nvPr/>
          </p:nvSpPr>
          <p:spPr>
            <a:xfrm>
              <a:off x="0" y="-38100"/>
              <a:ext cx="1518893" cy="164662"/>
            </a:xfrm>
            <a:prstGeom prst="rect">
              <a:avLst/>
            </a:prstGeom>
          </p:spPr>
          <p:txBody>
            <a:bodyPr anchor="ctr" rtlCol="false" tIns="50800" lIns="50800" bIns="50800" rIns="50800"/>
            <a:lstStyle/>
            <a:p>
              <a:pPr algn="ctr">
                <a:lnSpc>
                  <a:spcPts val="2167"/>
                </a:lnSpc>
              </a:pPr>
              <a:r>
                <a:rPr lang="en-US" sz="1548">
                  <a:solidFill>
                    <a:srgbClr val="000000"/>
                  </a:solidFill>
                  <a:latin typeface="Droid Serif Bold"/>
                </a:rPr>
                <a:t>Average R-squared Value</a:t>
              </a:r>
            </a:p>
          </p:txBody>
        </p:sp>
      </p:grpSp>
      <p:grpSp>
        <p:nvGrpSpPr>
          <p:cNvPr name="Group 11" id="11"/>
          <p:cNvGrpSpPr/>
          <p:nvPr/>
        </p:nvGrpSpPr>
        <p:grpSpPr>
          <a:xfrm rot="0">
            <a:off x="-362689" y="9529037"/>
            <a:ext cx="18650689" cy="1560722"/>
            <a:chOff x="0" y="0"/>
            <a:chExt cx="4912116" cy="411054"/>
          </a:xfrm>
        </p:grpSpPr>
        <p:sp>
          <p:nvSpPr>
            <p:cNvPr name="Freeform 12" id="12"/>
            <p:cNvSpPr/>
            <p:nvPr/>
          </p:nvSpPr>
          <p:spPr>
            <a:xfrm flipH="false" flipV="false" rot="0">
              <a:off x="0" y="0"/>
              <a:ext cx="4912116" cy="411054"/>
            </a:xfrm>
            <a:custGeom>
              <a:avLst/>
              <a:gdLst/>
              <a:ahLst/>
              <a:cxnLst/>
              <a:rect r="r" b="b" t="t" l="l"/>
              <a:pathLst>
                <a:path h="411054" w="4912116">
                  <a:moveTo>
                    <a:pt x="4708916" y="0"/>
                  </a:moveTo>
                  <a:lnTo>
                    <a:pt x="0" y="0"/>
                  </a:lnTo>
                  <a:lnTo>
                    <a:pt x="0" y="411054"/>
                  </a:lnTo>
                  <a:lnTo>
                    <a:pt x="4708916" y="411054"/>
                  </a:lnTo>
                  <a:lnTo>
                    <a:pt x="4912116" y="205527"/>
                  </a:lnTo>
                  <a:lnTo>
                    <a:pt x="4708916" y="0"/>
                  </a:lnTo>
                  <a:close/>
                </a:path>
              </a:pathLst>
            </a:custGeom>
            <a:solidFill>
              <a:srgbClr val="A8A8A8"/>
            </a:solidFill>
            <a:ln cap="sq">
              <a:noFill/>
              <a:prstDash val="solid"/>
              <a:miter/>
            </a:ln>
          </p:spPr>
        </p:sp>
        <p:sp>
          <p:nvSpPr>
            <p:cNvPr name="TextBox 13" id="13"/>
            <p:cNvSpPr txBox="true"/>
            <p:nvPr/>
          </p:nvSpPr>
          <p:spPr>
            <a:xfrm>
              <a:off x="0" y="-38100"/>
              <a:ext cx="4797816" cy="449154"/>
            </a:xfrm>
            <a:prstGeom prst="rect">
              <a:avLst/>
            </a:prstGeom>
          </p:spPr>
          <p:txBody>
            <a:bodyPr anchor="ctr" rtlCol="false" tIns="50800" lIns="50800" bIns="50800" rIns="50800"/>
            <a:lstStyle/>
            <a:p>
              <a:pPr algn="ctr">
                <a:lnSpc>
                  <a:spcPts val="3360"/>
                </a:lnSpc>
              </a:pPr>
            </a:p>
          </p:txBody>
        </p:sp>
      </p:grpSp>
      <p:grpSp>
        <p:nvGrpSpPr>
          <p:cNvPr name="Group 14" id="14"/>
          <p:cNvGrpSpPr/>
          <p:nvPr/>
        </p:nvGrpSpPr>
        <p:grpSpPr>
          <a:xfrm rot="0">
            <a:off x="9771395" y="9475802"/>
            <a:ext cx="2793188" cy="1385362"/>
            <a:chOff x="0" y="0"/>
            <a:chExt cx="805915" cy="399717"/>
          </a:xfrm>
        </p:grpSpPr>
        <p:sp>
          <p:nvSpPr>
            <p:cNvPr name="Freeform 15" id="15"/>
            <p:cNvSpPr/>
            <p:nvPr/>
          </p:nvSpPr>
          <p:spPr>
            <a:xfrm flipH="false" flipV="false" rot="0">
              <a:off x="0" y="0"/>
              <a:ext cx="805915" cy="399717"/>
            </a:xfrm>
            <a:custGeom>
              <a:avLst/>
              <a:gdLst/>
              <a:ahLst/>
              <a:cxnLst/>
              <a:rect r="r" b="b" t="t" l="l"/>
              <a:pathLst>
                <a:path h="399717" w="805915">
                  <a:moveTo>
                    <a:pt x="602715" y="0"/>
                  </a:moveTo>
                  <a:lnTo>
                    <a:pt x="0" y="0"/>
                  </a:lnTo>
                  <a:lnTo>
                    <a:pt x="203200" y="399717"/>
                  </a:lnTo>
                  <a:lnTo>
                    <a:pt x="805915" y="399717"/>
                  </a:lnTo>
                  <a:lnTo>
                    <a:pt x="602715" y="0"/>
                  </a:lnTo>
                  <a:close/>
                </a:path>
              </a:pathLst>
            </a:custGeom>
            <a:solidFill>
              <a:srgbClr val="17568D"/>
            </a:solidFill>
          </p:spPr>
        </p:sp>
        <p:sp>
          <p:nvSpPr>
            <p:cNvPr name="TextBox 16" id="16"/>
            <p:cNvSpPr txBox="true"/>
            <p:nvPr/>
          </p:nvSpPr>
          <p:spPr>
            <a:xfrm>
              <a:off x="101600" y="-57150"/>
              <a:ext cx="602715" cy="456867"/>
            </a:xfrm>
            <a:prstGeom prst="rect">
              <a:avLst/>
            </a:prstGeom>
          </p:spPr>
          <p:txBody>
            <a:bodyPr anchor="ctr" rtlCol="false" tIns="50800" lIns="50800" bIns="50800" rIns="50800"/>
            <a:lstStyle/>
            <a:p>
              <a:pPr algn="ctr">
                <a:lnSpc>
                  <a:spcPts val="3079"/>
                </a:lnSpc>
              </a:pPr>
            </a:p>
          </p:txBody>
        </p:sp>
      </p:grpSp>
      <p:grpSp>
        <p:nvGrpSpPr>
          <p:cNvPr name="Group 17" id="17"/>
          <p:cNvGrpSpPr/>
          <p:nvPr/>
        </p:nvGrpSpPr>
        <p:grpSpPr>
          <a:xfrm rot="0">
            <a:off x="387601" y="1233500"/>
            <a:ext cx="8575054" cy="7728548"/>
            <a:chOff x="0" y="0"/>
            <a:chExt cx="2185777" cy="1970002"/>
          </a:xfrm>
        </p:grpSpPr>
        <p:sp>
          <p:nvSpPr>
            <p:cNvPr name="Freeform 18" id="18"/>
            <p:cNvSpPr/>
            <p:nvPr/>
          </p:nvSpPr>
          <p:spPr>
            <a:xfrm flipH="false" flipV="false" rot="0">
              <a:off x="0" y="0"/>
              <a:ext cx="2185777" cy="1970002"/>
            </a:xfrm>
            <a:custGeom>
              <a:avLst/>
              <a:gdLst/>
              <a:ahLst/>
              <a:cxnLst/>
              <a:rect r="r" b="b" t="t" l="l"/>
              <a:pathLst>
                <a:path h="1970002" w="2185777">
                  <a:moveTo>
                    <a:pt x="45142" y="0"/>
                  </a:moveTo>
                  <a:lnTo>
                    <a:pt x="2140635" y="0"/>
                  </a:lnTo>
                  <a:cubicBezTo>
                    <a:pt x="2152607" y="0"/>
                    <a:pt x="2164089" y="4756"/>
                    <a:pt x="2172555" y="13222"/>
                  </a:cubicBezTo>
                  <a:cubicBezTo>
                    <a:pt x="2181021" y="21688"/>
                    <a:pt x="2185777" y="33170"/>
                    <a:pt x="2185777" y="45142"/>
                  </a:cubicBezTo>
                  <a:lnTo>
                    <a:pt x="2185777" y="1924860"/>
                  </a:lnTo>
                  <a:cubicBezTo>
                    <a:pt x="2185777" y="1949792"/>
                    <a:pt x="2165566" y="1970002"/>
                    <a:pt x="2140635" y="1970002"/>
                  </a:cubicBezTo>
                  <a:lnTo>
                    <a:pt x="45142" y="1970002"/>
                  </a:lnTo>
                  <a:cubicBezTo>
                    <a:pt x="33170" y="1970002"/>
                    <a:pt x="21688" y="1965246"/>
                    <a:pt x="13222" y="1956781"/>
                  </a:cubicBezTo>
                  <a:cubicBezTo>
                    <a:pt x="4756" y="1948315"/>
                    <a:pt x="0" y="1936833"/>
                    <a:pt x="0" y="1924860"/>
                  </a:cubicBezTo>
                  <a:lnTo>
                    <a:pt x="0" y="45142"/>
                  </a:lnTo>
                  <a:cubicBezTo>
                    <a:pt x="0" y="33170"/>
                    <a:pt x="4756" y="21688"/>
                    <a:pt x="13222" y="13222"/>
                  </a:cubicBezTo>
                  <a:cubicBezTo>
                    <a:pt x="21688" y="4756"/>
                    <a:pt x="33170" y="0"/>
                    <a:pt x="45142" y="0"/>
                  </a:cubicBezTo>
                  <a:close/>
                </a:path>
              </a:pathLst>
            </a:custGeom>
            <a:solidFill>
              <a:srgbClr val="FEFEFE"/>
            </a:solidFill>
            <a:ln w="57150" cap="rnd">
              <a:solidFill>
                <a:srgbClr val="1B2538"/>
              </a:solidFill>
              <a:prstDash val="dash"/>
              <a:round/>
            </a:ln>
          </p:spPr>
        </p:sp>
        <p:sp>
          <p:nvSpPr>
            <p:cNvPr name="TextBox 19" id="19"/>
            <p:cNvSpPr txBox="true"/>
            <p:nvPr/>
          </p:nvSpPr>
          <p:spPr>
            <a:xfrm>
              <a:off x="0" y="-38100"/>
              <a:ext cx="2185777" cy="2008102"/>
            </a:xfrm>
            <a:prstGeom prst="rect">
              <a:avLst/>
            </a:prstGeom>
          </p:spPr>
          <p:txBody>
            <a:bodyPr anchor="ctr" rtlCol="false" tIns="50800" lIns="50800" bIns="50800" rIns="50800"/>
            <a:lstStyle/>
            <a:p>
              <a:pPr algn="ctr">
                <a:lnSpc>
                  <a:spcPts val="2167"/>
                </a:lnSpc>
              </a:pPr>
            </a:p>
          </p:txBody>
        </p:sp>
      </p:grpSp>
      <p:grpSp>
        <p:nvGrpSpPr>
          <p:cNvPr name="Group 20" id="20"/>
          <p:cNvGrpSpPr/>
          <p:nvPr/>
        </p:nvGrpSpPr>
        <p:grpSpPr>
          <a:xfrm rot="0">
            <a:off x="1705256" y="1028700"/>
            <a:ext cx="5958794" cy="496518"/>
            <a:chOff x="0" y="0"/>
            <a:chExt cx="1518893" cy="126562"/>
          </a:xfrm>
        </p:grpSpPr>
        <p:sp>
          <p:nvSpPr>
            <p:cNvPr name="Freeform 21" id="21"/>
            <p:cNvSpPr/>
            <p:nvPr/>
          </p:nvSpPr>
          <p:spPr>
            <a:xfrm flipH="false" flipV="false" rot="0">
              <a:off x="0" y="0"/>
              <a:ext cx="1518893" cy="126562"/>
            </a:xfrm>
            <a:custGeom>
              <a:avLst/>
              <a:gdLst/>
              <a:ahLst/>
              <a:cxnLst/>
              <a:rect r="r" b="b" t="t" l="l"/>
              <a:pathLst>
                <a:path h="126562" w="1518893">
                  <a:moveTo>
                    <a:pt x="63281" y="0"/>
                  </a:moveTo>
                  <a:lnTo>
                    <a:pt x="1455612" y="0"/>
                  </a:lnTo>
                  <a:cubicBezTo>
                    <a:pt x="1490561" y="0"/>
                    <a:pt x="1518893" y="28332"/>
                    <a:pt x="1518893" y="63281"/>
                  </a:cubicBezTo>
                  <a:lnTo>
                    <a:pt x="1518893" y="63281"/>
                  </a:lnTo>
                  <a:cubicBezTo>
                    <a:pt x="1518893" y="98230"/>
                    <a:pt x="1490561" y="126562"/>
                    <a:pt x="1455612" y="126562"/>
                  </a:cubicBezTo>
                  <a:lnTo>
                    <a:pt x="63281" y="126562"/>
                  </a:lnTo>
                  <a:cubicBezTo>
                    <a:pt x="28332" y="126562"/>
                    <a:pt x="0" y="98230"/>
                    <a:pt x="0" y="63281"/>
                  </a:cubicBezTo>
                  <a:lnTo>
                    <a:pt x="0" y="63281"/>
                  </a:lnTo>
                  <a:cubicBezTo>
                    <a:pt x="0" y="28332"/>
                    <a:pt x="28332" y="0"/>
                    <a:pt x="63281" y="0"/>
                  </a:cubicBezTo>
                  <a:close/>
                </a:path>
              </a:pathLst>
            </a:custGeom>
            <a:solidFill>
              <a:srgbClr val="96EFFF"/>
            </a:solidFill>
          </p:spPr>
        </p:sp>
        <p:sp>
          <p:nvSpPr>
            <p:cNvPr name="TextBox 22" id="22"/>
            <p:cNvSpPr txBox="true"/>
            <p:nvPr/>
          </p:nvSpPr>
          <p:spPr>
            <a:xfrm>
              <a:off x="0" y="-38100"/>
              <a:ext cx="1518893" cy="164662"/>
            </a:xfrm>
            <a:prstGeom prst="rect">
              <a:avLst/>
            </a:prstGeom>
          </p:spPr>
          <p:txBody>
            <a:bodyPr anchor="ctr" rtlCol="false" tIns="50800" lIns="50800" bIns="50800" rIns="50800"/>
            <a:lstStyle/>
            <a:p>
              <a:pPr algn="ctr">
                <a:lnSpc>
                  <a:spcPts val="2167"/>
                </a:lnSpc>
              </a:pPr>
              <a:r>
                <a:rPr lang="en-US" sz="1548">
                  <a:solidFill>
                    <a:srgbClr val="000000"/>
                  </a:solidFill>
                  <a:latin typeface="Droid Serif Bold"/>
                </a:rPr>
                <a:t>Average Value of Mean Squared Error (MSE)</a:t>
              </a:r>
            </a:p>
          </p:txBody>
        </p:sp>
      </p:grpSp>
      <p:sp>
        <p:nvSpPr>
          <p:cNvPr name="Freeform 23" id="23"/>
          <p:cNvSpPr/>
          <p:nvPr/>
        </p:nvSpPr>
        <p:spPr>
          <a:xfrm flipH="false" flipV="false" rot="0">
            <a:off x="585296" y="1801443"/>
            <a:ext cx="8192808" cy="6747019"/>
          </a:xfrm>
          <a:custGeom>
            <a:avLst/>
            <a:gdLst/>
            <a:ahLst/>
            <a:cxnLst/>
            <a:rect r="r" b="b" t="t" l="l"/>
            <a:pathLst>
              <a:path h="6747019" w="8192808">
                <a:moveTo>
                  <a:pt x="0" y="0"/>
                </a:moveTo>
                <a:lnTo>
                  <a:pt x="8192808" y="0"/>
                </a:lnTo>
                <a:lnTo>
                  <a:pt x="8192808" y="6747019"/>
                </a:lnTo>
                <a:lnTo>
                  <a:pt x="0" y="6747019"/>
                </a:lnTo>
                <a:lnTo>
                  <a:pt x="0" y="0"/>
                </a:lnTo>
                <a:close/>
              </a:path>
            </a:pathLst>
          </a:custGeom>
          <a:blipFill>
            <a:blip r:embed="rId2"/>
            <a:stretch>
              <a:fillRect l="0" t="0" r="0" b="0"/>
            </a:stretch>
          </a:blipFill>
        </p:spPr>
      </p:sp>
      <p:sp>
        <p:nvSpPr>
          <p:cNvPr name="Freeform 24" id="24"/>
          <p:cNvSpPr/>
          <p:nvPr/>
        </p:nvSpPr>
        <p:spPr>
          <a:xfrm flipH="false" flipV="false" rot="0">
            <a:off x="9533724" y="1923038"/>
            <a:ext cx="8076247" cy="6625424"/>
          </a:xfrm>
          <a:custGeom>
            <a:avLst/>
            <a:gdLst/>
            <a:ahLst/>
            <a:cxnLst/>
            <a:rect r="r" b="b" t="t" l="l"/>
            <a:pathLst>
              <a:path h="6625424" w="8076247">
                <a:moveTo>
                  <a:pt x="0" y="0"/>
                </a:moveTo>
                <a:lnTo>
                  <a:pt x="8076247" y="0"/>
                </a:lnTo>
                <a:lnTo>
                  <a:pt x="8076247" y="6625424"/>
                </a:lnTo>
                <a:lnTo>
                  <a:pt x="0" y="6625424"/>
                </a:lnTo>
                <a:lnTo>
                  <a:pt x="0" y="0"/>
                </a:lnTo>
                <a:close/>
              </a:path>
            </a:pathLst>
          </a:custGeom>
          <a:blipFill>
            <a:blip r:embed="rId3"/>
            <a:stretch>
              <a:fillRect l="0" t="0" r="0" b="0"/>
            </a:stretch>
          </a:blipFill>
        </p:spPr>
      </p:sp>
      <p:sp>
        <p:nvSpPr>
          <p:cNvPr name="TextBox 25" id="25"/>
          <p:cNvSpPr txBox="true"/>
          <p:nvPr/>
        </p:nvSpPr>
        <p:spPr>
          <a:xfrm rot="0">
            <a:off x="322361" y="91263"/>
            <a:ext cx="6782044" cy="573404"/>
          </a:xfrm>
          <a:prstGeom prst="rect">
            <a:avLst/>
          </a:prstGeom>
        </p:spPr>
        <p:txBody>
          <a:bodyPr anchor="t" rtlCol="false" tIns="0" lIns="0" bIns="0" rIns="0">
            <a:spAutoFit/>
          </a:bodyPr>
          <a:lstStyle/>
          <a:p>
            <a:pPr algn="l">
              <a:lnSpc>
                <a:spcPts val="4620"/>
              </a:lnSpc>
              <a:spcBef>
                <a:spcPct val="0"/>
              </a:spcBef>
            </a:pPr>
            <a:r>
              <a:rPr lang="en-US" sz="3300">
                <a:solidFill>
                  <a:srgbClr val="FFFFFF"/>
                </a:solidFill>
                <a:latin typeface="Lovelo"/>
              </a:rPr>
              <a:t>Base model selection</a:t>
            </a:r>
          </a:p>
        </p:txBody>
      </p:sp>
      <p:sp>
        <p:nvSpPr>
          <p:cNvPr name="TextBox 26" id="26"/>
          <p:cNvSpPr txBox="true"/>
          <p:nvPr/>
        </p:nvSpPr>
        <p:spPr>
          <a:xfrm rot="0">
            <a:off x="-88303" y="9821467"/>
            <a:ext cx="3055501" cy="231775"/>
          </a:xfrm>
          <a:prstGeom prst="rect">
            <a:avLst/>
          </a:prstGeom>
        </p:spPr>
        <p:txBody>
          <a:bodyPr anchor="t" rtlCol="false" tIns="0" lIns="0" bIns="0" rIns="0">
            <a:spAutoFit/>
          </a:bodyPr>
          <a:lstStyle/>
          <a:p>
            <a:pPr algn="ctr">
              <a:lnSpc>
                <a:spcPts val="1700"/>
              </a:lnSpc>
            </a:pPr>
            <a:r>
              <a:rPr lang="en-US" sz="2000">
                <a:solidFill>
                  <a:srgbClr val="FFFFFF">
                    <a:alpha val="64706"/>
                  </a:srgbClr>
                </a:solidFill>
                <a:latin typeface="Montserrat Bold"/>
              </a:rPr>
              <a:t>Problem Statement</a:t>
            </a:r>
          </a:p>
        </p:txBody>
      </p:sp>
      <p:sp>
        <p:nvSpPr>
          <p:cNvPr name="TextBox 27" id="27"/>
          <p:cNvSpPr txBox="true"/>
          <p:nvPr/>
        </p:nvSpPr>
        <p:spPr>
          <a:xfrm rot="0">
            <a:off x="5232300" y="9683343"/>
            <a:ext cx="1954054" cy="485140"/>
          </a:xfrm>
          <a:prstGeom prst="rect">
            <a:avLst/>
          </a:prstGeom>
        </p:spPr>
        <p:txBody>
          <a:bodyPr anchor="t" rtlCol="false" tIns="0" lIns="0" bIns="0" rIns="0">
            <a:spAutoFit/>
          </a:bodyPr>
          <a:lstStyle/>
          <a:p>
            <a:pPr algn="ctr">
              <a:lnSpc>
                <a:spcPts val="1880"/>
              </a:lnSpc>
            </a:pPr>
            <a:r>
              <a:rPr lang="en-US" sz="2000">
                <a:solidFill>
                  <a:srgbClr val="FFFFFF">
                    <a:alpha val="64706"/>
                  </a:srgbClr>
                </a:solidFill>
                <a:latin typeface="Montserrat Bold"/>
              </a:rPr>
              <a:t>Data Preprocessing</a:t>
            </a:r>
          </a:p>
        </p:txBody>
      </p:sp>
      <p:sp>
        <p:nvSpPr>
          <p:cNvPr name="TextBox 28" id="28"/>
          <p:cNvSpPr txBox="true"/>
          <p:nvPr/>
        </p:nvSpPr>
        <p:spPr>
          <a:xfrm rot="0">
            <a:off x="7506301" y="9575340"/>
            <a:ext cx="2269808" cy="692150"/>
          </a:xfrm>
          <a:prstGeom prst="rect">
            <a:avLst/>
          </a:prstGeom>
        </p:spPr>
        <p:txBody>
          <a:bodyPr anchor="t" rtlCol="false" tIns="0" lIns="0" bIns="0" rIns="0">
            <a:spAutoFit/>
          </a:bodyPr>
          <a:lstStyle/>
          <a:p>
            <a:pPr algn="ctr">
              <a:lnSpc>
                <a:spcPts val="2800"/>
              </a:lnSpc>
              <a:spcBef>
                <a:spcPct val="0"/>
              </a:spcBef>
            </a:pPr>
            <a:r>
              <a:rPr lang="en-US" sz="2000">
                <a:solidFill>
                  <a:srgbClr val="FFFFFF">
                    <a:alpha val="64706"/>
                  </a:srgbClr>
                </a:solidFill>
                <a:latin typeface="Montserrat Bold"/>
              </a:rPr>
              <a:t>Data Visualisation</a:t>
            </a:r>
          </a:p>
        </p:txBody>
      </p:sp>
      <p:sp>
        <p:nvSpPr>
          <p:cNvPr name="TextBox 29" id="29"/>
          <p:cNvSpPr txBox="true"/>
          <p:nvPr/>
        </p:nvSpPr>
        <p:spPr>
          <a:xfrm rot="0">
            <a:off x="12224034" y="9655979"/>
            <a:ext cx="1925303" cy="488072"/>
          </a:xfrm>
          <a:prstGeom prst="rect">
            <a:avLst/>
          </a:prstGeom>
        </p:spPr>
        <p:txBody>
          <a:bodyPr anchor="t" rtlCol="false" tIns="0" lIns="0" bIns="0" rIns="0">
            <a:spAutoFit/>
          </a:bodyPr>
          <a:lstStyle/>
          <a:p>
            <a:pPr algn="ctr">
              <a:lnSpc>
                <a:spcPts val="1973"/>
              </a:lnSpc>
              <a:spcBef>
                <a:spcPct val="0"/>
              </a:spcBef>
            </a:pPr>
            <a:r>
              <a:rPr lang="en-US" sz="1409">
                <a:solidFill>
                  <a:srgbClr val="FFFFFF">
                    <a:alpha val="64706"/>
                  </a:srgbClr>
                </a:solidFill>
                <a:latin typeface="Montserrat Bold"/>
              </a:rPr>
              <a:t>Final Stacked Ensemble Pipeline</a:t>
            </a:r>
          </a:p>
        </p:txBody>
      </p:sp>
      <p:sp>
        <p:nvSpPr>
          <p:cNvPr name="TextBox 30" id="30"/>
          <p:cNvSpPr txBox="true"/>
          <p:nvPr/>
        </p:nvSpPr>
        <p:spPr>
          <a:xfrm rot="0">
            <a:off x="14149337" y="9575340"/>
            <a:ext cx="1720209" cy="692150"/>
          </a:xfrm>
          <a:prstGeom prst="rect">
            <a:avLst/>
          </a:prstGeom>
        </p:spPr>
        <p:txBody>
          <a:bodyPr anchor="t" rtlCol="false" tIns="0" lIns="0" bIns="0" rIns="0">
            <a:spAutoFit/>
          </a:bodyPr>
          <a:lstStyle/>
          <a:p>
            <a:pPr algn="ctr">
              <a:lnSpc>
                <a:spcPts val="2800"/>
              </a:lnSpc>
            </a:pPr>
            <a:r>
              <a:rPr lang="en-US" sz="2000">
                <a:solidFill>
                  <a:srgbClr val="FFFFFF">
                    <a:alpha val="64706"/>
                  </a:srgbClr>
                </a:solidFill>
                <a:latin typeface="Montserrat Bold"/>
              </a:rPr>
              <a:t>SHAP</a:t>
            </a:r>
          </a:p>
          <a:p>
            <a:pPr algn="ctr">
              <a:lnSpc>
                <a:spcPts val="2800"/>
              </a:lnSpc>
              <a:spcBef>
                <a:spcPct val="0"/>
              </a:spcBef>
            </a:pPr>
            <a:r>
              <a:rPr lang="en-US" sz="2000">
                <a:solidFill>
                  <a:srgbClr val="FFFFFF">
                    <a:alpha val="64706"/>
                  </a:srgbClr>
                </a:solidFill>
                <a:latin typeface="Montserrat Bold"/>
              </a:rPr>
              <a:t> Values</a:t>
            </a:r>
          </a:p>
        </p:txBody>
      </p:sp>
      <p:sp>
        <p:nvSpPr>
          <p:cNvPr name="TextBox 31" id="31"/>
          <p:cNvSpPr txBox="true"/>
          <p:nvPr/>
        </p:nvSpPr>
        <p:spPr>
          <a:xfrm rot="0">
            <a:off x="15378921" y="9725390"/>
            <a:ext cx="2560915" cy="339725"/>
          </a:xfrm>
          <a:prstGeom prst="rect">
            <a:avLst/>
          </a:prstGeom>
        </p:spPr>
        <p:txBody>
          <a:bodyPr anchor="t" rtlCol="false" tIns="0" lIns="0" bIns="0" rIns="0">
            <a:spAutoFit/>
          </a:bodyPr>
          <a:lstStyle/>
          <a:p>
            <a:pPr algn="ctr">
              <a:lnSpc>
                <a:spcPts val="2800"/>
              </a:lnSpc>
              <a:spcBef>
                <a:spcPct val="0"/>
              </a:spcBef>
            </a:pPr>
            <a:r>
              <a:rPr lang="en-US" sz="2000">
                <a:solidFill>
                  <a:srgbClr val="FFFFFF">
                    <a:alpha val="64706"/>
                  </a:srgbClr>
                </a:solidFill>
                <a:latin typeface="Montserrat Bold"/>
              </a:rPr>
              <a:t>Inferences</a:t>
            </a:r>
          </a:p>
        </p:txBody>
      </p:sp>
      <p:sp>
        <p:nvSpPr>
          <p:cNvPr name="TextBox 32" id="32"/>
          <p:cNvSpPr txBox="true"/>
          <p:nvPr/>
        </p:nvSpPr>
        <p:spPr>
          <a:xfrm rot="0">
            <a:off x="9578068" y="9479560"/>
            <a:ext cx="2821550" cy="787930"/>
          </a:xfrm>
          <a:prstGeom prst="rect">
            <a:avLst/>
          </a:prstGeom>
        </p:spPr>
        <p:txBody>
          <a:bodyPr anchor="t" rtlCol="false" tIns="0" lIns="0" bIns="0" rIns="0">
            <a:spAutoFit/>
          </a:bodyPr>
          <a:lstStyle/>
          <a:p>
            <a:pPr algn="ctr">
              <a:lnSpc>
                <a:spcPts val="3200"/>
              </a:lnSpc>
            </a:pPr>
            <a:r>
              <a:rPr lang="en-US" sz="2285">
                <a:solidFill>
                  <a:srgbClr val="FFFFFF"/>
                </a:solidFill>
                <a:latin typeface="Montserrat Bold"/>
              </a:rPr>
              <a:t>Base Model Selection</a:t>
            </a:r>
          </a:p>
        </p:txBody>
      </p:sp>
      <p:sp>
        <p:nvSpPr>
          <p:cNvPr name="TextBox 33" id="33"/>
          <p:cNvSpPr txBox="true"/>
          <p:nvPr/>
        </p:nvSpPr>
        <p:spPr>
          <a:xfrm rot="0">
            <a:off x="2795748" y="9809084"/>
            <a:ext cx="2265102" cy="247015"/>
          </a:xfrm>
          <a:prstGeom prst="rect">
            <a:avLst/>
          </a:prstGeom>
        </p:spPr>
        <p:txBody>
          <a:bodyPr anchor="t" rtlCol="false" tIns="0" lIns="0" bIns="0" rIns="0">
            <a:spAutoFit/>
          </a:bodyPr>
          <a:lstStyle/>
          <a:p>
            <a:pPr algn="ctr">
              <a:lnSpc>
                <a:spcPts val="1880"/>
              </a:lnSpc>
            </a:pPr>
            <a:r>
              <a:rPr lang="en-US" sz="2000">
                <a:solidFill>
                  <a:srgbClr val="FFFFFF">
                    <a:alpha val="64706"/>
                  </a:srgbClr>
                </a:solidFill>
                <a:latin typeface="Montserrat Bold"/>
              </a:rPr>
              <a:t>Data Landscape</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DDDDDD">
                <a:alpha val="50000"/>
              </a:srgbClr>
            </a:gs>
            <a:gs pos="50000">
              <a:srgbClr val="EEEEEE">
                <a:alpha val="100000"/>
              </a:srgbClr>
            </a:gs>
            <a:gs pos="100000">
              <a:srgbClr val="FFFFFF">
                <a:alpha val="100000"/>
              </a:srgbClr>
            </a:gs>
          </a:gsLst>
          <a:lin ang="5400000"/>
        </a:gradFill>
      </p:bgPr>
    </p:bg>
    <p:spTree>
      <p:nvGrpSpPr>
        <p:cNvPr id="1" name=""/>
        <p:cNvGrpSpPr/>
        <p:nvPr/>
      </p:nvGrpSpPr>
      <p:grpSpPr>
        <a:xfrm>
          <a:off x="0" y="0"/>
          <a:ext cx="0" cy="0"/>
          <a:chOff x="0" y="0"/>
          <a:chExt cx="0" cy="0"/>
        </a:xfrm>
      </p:grpSpPr>
      <p:grpSp>
        <p:nvGrpSpPr>
          <p:cNvPr name="Group 2" id="2"/>
          <p:cNvGrpSpPr/>
          <p:nvPr/>
        </p:nvGrpSpPr>
        <p:grpSpPr>
          <a:xfrm rot="0">
            <a:off x="-479022" y="-1015310"/>
            <a:ext cx="8322609" cy="1772544"/>
            <a:chOff x="0" y="0"/>
            <a:chExt cx="2021756" cy="430592"/>
          </a:xfrm>
        </p:grpSpPr>
        <p:sp>
          <p:nvSpPr>
            <p:cNvPr name="Freeform 3" id="3"/>
            <p:cNvSpPr/>
            <p:nvPr/>
          </p:nvSpPr>
          <p:spPr>
            <a:xfrm flipH="false" flipV="false" rot="0">
              <a:off x="0" y="0"/>
              <a:ext cx="2021756" cy="430592"/>
            </a:xfrm>
            <a:custGeom>
              <a:avLst/>
              <a:gdLst/>
              <a:ahLst/>
              <a:cxnLst/>
              <a:rect r="r" b="b" t="t" l="l"/>
              <a:pathLst>
                <a:path h="430592" w="2021756">
                  <a:moveTo>
                    <a:pt x="1818556" y="0"/>
                  </a:moveTo>
                  <a:lnTo>
                    <a:pt x="0" y="0"/>
                  </a:lnTo>
                  <a:lnTo>
                    <a:pt x="0" y="430592"/>
                  </a:lnTo>
                  <a:lnTo>
                    <a:pt x="1818556" y="430592"/>
                  </a:lnTo>
                  <a:lnTo>
                    <a:pt x="2021756" y="215296"/>
                  </a:lnTo>
                  <a:lnTo>
                    <a:pt x="1818556" y="0"/>
                  </a:lnTo>
                  <a:close/>
                </a:path>
              </a:pathLst>
            </a:custGeom>
            <a:solidFill>
              <a:srgbClr val="17568D"/>
            </a:solidFill>
            <a:ln cap="sq">
              <a:noFill/>
              <a:prstDash val="solid"/>
              <a:miter/>
            </a:ln>
          </p:spPr>
        </p:sp>
        <p:sp>
          <p:nvSpPr>
            <p:cNvPr name="TextBox 4" id="4"/>
            <p:cNvSpPr txBox="true"/>
            <p:nvPr/>
          </p:nvSpPr>
          <p:spPr>
            <a:xfrm>
              <a:off x="0" y="-38100"/>
              <a:ext cx="1907456" cy="468692"/>
            </a:xfrm>
            <a:prstGeom prst="rect">
              <a:avLst/>
            </a:prstGeom>
          </p:spPr>
          <p:txBody>
            <a:bodyPr anchor="ctr" rtlCol="false" tIns="50800" lIns="50800" bIns="50800" rIns="50800"/>
            <a:lstStyle/>
            <a:p>
              <a:pPr algn="ctr" marL="0" indent="0" lvl="0">
                <a:lnSpc>
                  <a:spcPts val="3360"/>
                </a:lnSpc>
                <a:spcBef>
                  <a:spcPct val="0"/>
                </a:spcBef>
              </a:pPr>
            </a:p>
          </p:txBody>
        </p:sp>
      </p:grpSp>
      <p:grpSp>
        <p:nvGrpSpPr>
          <p:cNvPr name="Group 5" id="5"/>
          <p:cNvGrpSpPr/>
          <p:nvPr/>
        </p:nvGrpSpPr>
        <p:grpSpPr>
          <a:xfrm rot="0">
            <a:off x="5838380" y="2514125"/>
            <a:ext cx="579119" cy="579119"/>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812800" y="406400"/>
                  </a:moveTo>
                  <a:lnTo>
                    <a:pt x="406400" y="0"/>
                  </a:lnTo>
                  <a:lnTo>
                    <a:pt x="406400" y="203200"/>
                  </a:lnTo>
                  <a:lnTo>
                    <a:pt x="0" y="203200"/>
                  </a:lnTo>
                  <a:lnTo>
                    <a:pt x="0" y="609600"/>
                  </a:lnTo>
                  <a:lnTo>
                    <a:pt x="406400" y="609600"/>
                  </a:lnTo>
                  <a:lnTo>
                    <a:pt x="406400" y="812800"/>
                  </a:lnTo>
                  <a:lnTo>
                    <a:pt x="812800" y="406400"/>
                  </a:lnTo>
                  <a:close/>
                </a:path>
              </a:pathLst>
            </a:custGeom>
            <a:solidFill>
              <a:srgbClr val="033B70"/>
            </a:solidFill>
          </p:spPr>
        </p:sp>
        <p:sp>
          <p:nvSpPr>
            <p:cNvPr name="TextBox 7" id="7"/>
            <p:cNvSpPr txBox="true"/>
            <p:nvPr/>
          </p:nvSpPr>
          <p:spPr>
            <a:xfrm>
              <a:off x="0" y="165100"/>
              <a:ext cx="711200" cy="444500"/>
            </a:xfrm>
            <a:prstGeom prst="rect">
              <a:avLst/>
            </a:prstGeom>
          </p:spPr>
          <p:txBody>
            <a:bodyPr anchor="ctr" rtlCol="false" tIns="50800" lIns="50800" bIns="50800" rIns="50800"/>
            <a:lstStyle/>
            <a:p>
              <a:pPr algn="ctr">
                <a:lnSpc>
                  <a:spcPts val="2800"/>
                </a:lnSpc>
              </a:pPr>
            </a:p>
          </p:txBody>
        </p:sp>
      </p:grpSp>
      <p:grpSp>
        <p:nvGrpSpPr>
          <p:cNvPr name="Group 8" id="8"/>
          <p:cNvGrpSpPr/>
          <p:nvPr/>
        </p:nvGrpSpPr>
        <p:grpSpPr>
          <a:xfrm rot="-10800000">
            <a:off x="11732187" y="6889039"/>
            <a:ext cx="579119" cy="579119"/>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812800" y="406400"/>
                  </a:moveTo>
                  <a:lnTo>
                    <a:pt x="406400" y="0"/>
                  </a:lnTo>
                  <a:lnTo>
                    <a:pt x="406400" y="203200"/>
                  </a:lnTo>
                  <a:lnTo>
                    <a:pt x="0" y="203200"/>
                  </a:lnTo>
                  <a:lnTo>
                    <a:pt x="0" y="609600"/>
                  </a:lnTo>
                  <a:lnTo>
                    <a:pt x="406400" y="609600"/>
                  </a:lnTo>
                  <a:lnTo>
                    <a:pt x="406400" y="812800"/>
                  </a:lnTo>
                  <a:lnTo>
                    <a:pt x="812800" y="406400"/>
                  </a:lnTo>
                  <a:close/>
                </a:path>
              </a:pathLst>
            </a:custGeom>
            <a:solidFill>
              <a:srgbClr val="033B70"/>
            </a:solidFill>
          </p:spPr>
        </p:sp>
        <p:sp>
          <p:nvSpPr>
            <p:cNvPr name="TextBox 10" id="10"/>
            <p:cNvSpPr txBox="true"/>
            <p:nvPr/>
          </p:nvSpPr>
          <p:spPr>
            <a:xfrm>
              <a:off x="0" y="165100"/>
              <a:ext cx="711200" cy="444500"/>
            </a:xfrm>
            <a:prstGeom prst="rect">
              <a:avLst/>
            </a:prstGeom>
          </p:spPr>
          <p:txBody>
            <a:bodyPr anchor="ctr" rtlCol="false" tIns="50800" lIns="50800" bIns="50800" rIns="50800"/>
            <a:lstStyle/>
            <a:p>
              <a:pPr algn="ctr">
                <a:lnSpc>
                  <a:spcPts val="2800"/>
                </a:lnSpc>
              </a:pPr>
            </a:p>
          </p:txBody>
        </p:sp>
      </p:grpSp>
      <p:grpSp>
        <p:nvGrpSpPr>
          <p:cNvPr name="Group 11" id="11"/>
          <p:cNvGrpSpPr/>
          <p:nvPr/>
        </p:nvGrpSpPr>
        <p:grpSpPr>
          <a:xfrm rot="5400000">
            <a:off x="14661698" y="4669610"/>
            <a:ext cx="579119" cy="579119"/>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812800" y="406400"/>
                  </a:moveTo>
                  <a:lnTo>
                    <a:pt x="406400" y="0"/>
                  </a:lnTo>
                  <a:lnTo>
                    <a:pt x="406400" y="203200"/>
                  </a:lnTo>
                  <a:lnTo>
                    <a:pt x="0" y="203200"/>
                  </a:lnTo>
                  <a:lnTo>
                    <a:pt x="0" y="609600"/>
                  </a:lnTo>
                  <a:lnTo>
                    <a:pt x="406400" y="609600"/>
                  </a:lnTo>
                  <a:lnTo>
                    <a:pt x="406400" y="812800"/>
                  </a:lnTo>
                  <a:lnTo>
                    <a:pt x="812800" y="406400"/>
                  </a:lnTo>
                  <a:close/>
                </a:path>
              </a:pathLst>
            </a:custGeom>
            <a:solidFill>
              <a:srgbClr val="033B70"/>
            </a:solidFill>
          </p:spPr>
        </p:sp>
        <p:sp>
          <p:nvSpPr>
            <p:cNvPr name="TextBox 13" id="13"/>
            <p:cNvSpPr txBox="true"/>
            <p:nvPr/>
          </p:nvSpPr>
          <p:spPr>
            <a:xfrm>
              <a:off x="0" y="165100"/>
              <a:ext cx="711200" cy="444500"/>
            </a:xfrm>
            <a:prstGeom prst="rect">
              <a:avLst/>
            </a:prstGeom>
          </p:spPr>
          <p:txBody>
            <a:bodyPr anchor="ctr" rtlCol="false" tIns="50800" lIns="50800" bIns="50800" rIns="50800"/>
            <a:lstStyle/>
            <a:p>
              <a:pPr algn="ctr">
                <a:lnSpc>
                  <a:spcPts val="2800"/>
                </a:lnSpc>
              </a:pPr>
            </a:p>
          </p:txBody>
        </p:sp>
      </p:grpSp>
      <p:grpSp>
        <p:nvGrpSpPr>
          <p:cNvPr name="Group 14" id="14"/>
          <p:cNvGrpSpPr/>
          <p:nvPr/>
        </p:nvGrpSpPr>
        <p:grpSpPr>
          <a:xfrm rot="0">
            <a:off x="11749615" y="2514125"/>
            <a:ext cx="579119" cy="579119"/>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812800" y="406400"/>
                  </a:moveTo>
                  <a:lnTo>
                    <a:pt x="406400" y="0"/>
                  </a:lnTo>
                  <a:lnTo>
                    <a:pt x="406400" y="203200"/>
                  </a:lnTo>
                  <a:lnTo>
                    <a:pt x="0" y="203200"/>
                  </a:lnTo>
                  <a:lnTo>
                    <a:pt x="0" y="609600"/>
                  </a:lnTo>
                  <a:lnTo>
                    <a:pt x="406400" y="609600"/>
                  </a:lnTo>
                  <a:lnTo>
                    <a:pt x="406400" y="812800"/>
                  </a:lnTo>
                  <a:lnTo>
                    <a:pt x="812800" y="406400"/>
                  </a:lnTo>
                  <a:close/>
                </a:path>
              </a:pathLst>
            </a:custGeom>
            <a:solidFill>
              <a:srgbClr val="033B70"/>
            </a:solidFill>
          </p:spPr>
        </p:sp>
        <p:sp>
          <p:nvSpPr>
            <p:cNvPr name="TextBox 16" id="16"/>
            <p:cNvSpPr txBox="true"/>
            <p:nvPr/>
          </p:nvSpPr>
          <p:spPr>
            <a:xfrm>
              <a:off x="0" y="165100"/>
              <a:ext cx="711200" cy="444500"/>
            </a:xfrm>
            <a:prstGeom prst="rect">
              <a:avLst/>
            </a:prstGeom>
          </p:spPr>
          <p:txBody>
            <a:bodyPr anchor="ctr" rtlCol="false" tIns="50800" lIns="50800" bIns="50800" rIns="50800"/>
            <a:lstStyle/>
            <a:p>
              <a:pPr algn="ctr">
                <a:lnSpc>
                  <a:spcPts val="2800"/>
                </a:lnSpc>
              </a:pPr>
            </a:p>
          </p:txBody>
        </p:sp>
      </p:grpSp>
      <p:grpSp>
        <p:nvGrpSpPr>
          <p:cNvPr name="Group 17" id="17"/>
          <p:cNvGrpSpPr/>
          <p:nvPr/>
        </p:nvGrpSpPr>
        <p:grpSpPr>
          <a:xfrm rot="0">
            <a:off x="-362689" y="9529037"/>
            <a:ext cx="18650689" cy="1560722"/>
            <a:chOff x="0" y="0"/>
            <a:chExt cx="4912116" cy="411054"/>
          </a:xfrm>
        </p:grpSpPr>
        <p:sp>
          <p:nvSpPr>
            <p:cNvPr name="Freeform 18" id="18"/>
            <p:cNvSpPr/>
            <p:nvPr/>
          </p:nvSpPr>
          <p:spPr>
            <a:xfrm flipH="false" flipV="false" rot="0">
              <a:off x="0" y="0"/>
              <a:ext cx="4912116" cy="411054"/>
            </a:xfrm>
            <a:custGeom>
              <a:avLst/>
              <a:gdLst/>
              <a:ahLst/>
              <a:cxnLst/>
              <a:rect r="r" b="b" t="t" l="l"/>
              <a:pathLst>
                <a:path h="411054" w="4912116">
                  <a:moveTo>
                    <a:pt x="4708916" y="0"/>
                  </a:moveTo>
                  <a:lnTo>
                    <a:pt x="0" y="0"/>
                  </a:lnTo>
                  <a:lnTo>
                    <a:pt x="0" y="411054"/>
                  </a:lnTo>
                  <a:lnTo>
                    <a:pt x="4708916" y="411054"/>
                  </a:lnTo>
                  <a:lnTo>
                    <a:pt x="4912116" y="205527"/>
                  </a:lnTo>
                  <a:lnTo>
                    <a:pt x="4708916" y="0"/>
                  </a:lnTo>
                  <a:close/>
                </a:path>
              </a:pathLst>
            </a:custGeom>
            <a:solidFill>
              <a:srgbClr val="A8A8A8"/>
            </a:solidFill>
            <a:ln cap="sq">
              <a:noFill/>
              <a:prstDash val="solid"/>
              <a:miter/>
            </a:ln>
          </p:spPr>
        </p:sp>
        <p:sp>
          <p:nvSpPr>
            <p:cNvPr name="TextBox 19" id="19"/>
            <p:cNvSpPr txBox="true"/>
            <p:nvPr/>
          </p:nvSpPr>
          <p:spPr>
            <a:xfrm>
              <a:off x="0" y="-38100"/>
              <a:ext cx="4797816" cy="449154"/>
            </a:xfrm>
            <a:prstGeom prst="rect">
              <a:avLst/>
            </a:prstGeom>
          </p:spPr>
          <p:txBody>
            <a:bodyPr anchor="ctr" rtlCol="false" tIns="50800" lIns="50800" bIns="50800" rIns="50800"/>
            <a:lstStyle/>
            <a:p>
              <a:pPr algn="ctr">
                <a:lnSpc>
                  <a:spcPts val="3360"/>
                </a:lnSpc>
              </a:pPr>
            </a:p>
          </p:txBody>
        </p:sp>
      </p:grpSp>
      <p:grpSp>
        <p:nvGrpSpPr>
          <p:cNvPr name="Group 20" id="20"/>
          <p:cNvGrpSpPr/>
          <p:nvPr/>
        </p:nvGrpSpPr>
        <p:grpSpPr>
          <a:xfrm rot="0">
            <a:off x="10504913" y="9528163"/>
            <a:ext cx="2941574" cy="1517675"/>
            <a:chOff x="0" y="0"/>
            <a:chExt cx="774735" cy="399717"/>
          </a:xfrm>
        </p:grpSpPr>
        <p:sp>
          <p:nvSpPr>
            <p:cNvPr name="Freeform 21" id="21"/>
            <p:cNvSpPr/>
            <p:nvPr/>
          </p:nvSpPr>
          <p:spPr>
            <a:xfrm flipH="false" flipV="false" rot="0">
              <a:off x="0" y="0"/>
              <a:ext cx="774735" cy="399717"/>
            </a:xfrm>
            <a:custGeom>
              <a:avLst/>
              <a:gdLst/>
              <a:ahLst/>
              <a:cxnLst/>
              <a:rect r="r" b="b" t="t" l="l"/>
              <a:pathLst>
                <a:path h="399717" w="774735">
                  <a:moveTo>
                    <a:pt x="571535" y="0"/>
                  </a:moveTo>
                  <a:lnTo>
                    <a:pt x="0" y="0"/>
                  </a:lnTo>
                  <a:lnTo>
                    <a:pt x="203200" y="399717"/>
                  </a:lnTo>
                  <a:lnTo>
                    <a:pt x="774735" y="399717"/>
                  </a:lnTo>
                  <a:lnTo>
                    <a:pt x="571535" y="0"/>
                  </a:lnTo>
                  <a:close/>
                </a:path>
              </a:pathLst>
            </a:custGeom>
            <a:solidFill>
              <a:srgbClr val="17568D"/>
            </a:solidFill>
          </p:spPr>
        </p:sp>
        <p:sp>
          <p:nvSpPr>
            <p:cNvPr name="TextBox 22" id="22"/>
            <p:cNvSpPr txBox="true"/>
            <p:nvPr/>
          </p:nvSpPr>
          <p:spPr>
            <a:xfrm>
              <a:off x="101600" y="-57150"/>
              <a:ext cx="571535" cy="456867"/>
            </a:xfrm>
            <a:prstGeom prst="rect">
              <a:avLst/>
            </a:prstGeom>
          </p:spPr>
          <p:txBody>
            <a:bodyPr anchor="ctr" rtlCol="false" tIns="50800" lIns="50800" bIns="50800" rIns="50800"/>
            <a:lstStyle/>
            <a:p>
              <a:pPr algn="ctr">
                <a:lnSpc>
                  <a:spcPts val="3079"/>
                </a:lnSpc>
              </a:pPr>
            </a:p>
          </p:txBody>
        </p:sp>
      </p:grpSp>
      <p:sp>
        <p:nvSpPr>
          <p:cNvPr name="TextBox 23" id="23"/>
          <p:cNvSpPr txBox="true"/>
          <p:nvPr/>
        </p:nvSpPr>
        <p:spPr>
          <a:xfrm rot="0">
            <a:off x="-105924" y="9807180"/>
            <a:ext cx="3055501" cy="260350"/>
          </a:xfrm>
          <a:prstGeom prst="rect">
            <a:avLst/>
          </a:prstGeom>
        </p:spPr>
        <p:txBody>
          <a:bodyPr anchor="t" rtlCol="false" tIns="0" lIns="0" bIns="0" rIns="0">
            <a:spAutoFit/>
          </a:bodyPr>
          <a:lstStyle/>
          <a:p>
            <a:pPr algn="ctr">
              <a:lnSpc>
                <a:spcPts val="1700"/>
              </a:lnSpc>
            </a:pPr>
            <a:r>
              <a:rPr lang="en-US" sz="2000">
                <a:solidFill>
                  <a:srgbClr val="FFFFFF">
                    <a:alpha val="64706"/>
                  </a:srgbClr>
                </a:solidFill>
                <a:latin typeface="Poppins Bold"/>
              </a:rPr>
              <a:t>Problem Statement</a:t>
            </a:r>
          </a:p>
        </p:txBody>
      </p:sp>
      <p:sp>
        <p:nvSpPr>
          <p:cNvPr name="TextBox 24" id="24"/>
          <p:cNvSpPr txBox="true"/>
          <p:nvPr/>
        </p:nvSpPr>
        <p:spPr>
          <a:xfrm rot="0">
            <a:off x="5064873" y="9699230"/>
            <a:ext cx="2799650" cy="368300"/>
          </a:xfrm>
          <a:prstGeom prst="rect">
            <a:avLst/>
          </a:prstGeom>
        </p:spPr>
        <p:txBody>
          <a:bodyPr anchor="t" rtlCol="false" tIns="0" lIns="0" bIns="0" rIns="0">
            <a:spAutoFit/>
          </a:bodyPr>
          <a:lstStyle/>
          <a:p>
            <a:pPr algn="ctr">
              <a:lnSpc>
                <a:spcPts val="2800"/>
              </a:lnSpc>
              <a:spcBef>
                <a:spcPct val="0"/>
              </a:spcBef>
            </a:pPr>
            <a:r>
              <a:rPr lang="en-US" sz="2000">
                <a:solidFill>
                  <a:srgbClr val="FFFFFF">
                    <a:alpha val="64706"/>
                  </a:srgbClr>
                </a:solidFill>
                <a:latin typeface="Poppins Bold"/>
              </a:rPr>
              <a:t>Data Analysis</a:t>
            </a:r>
          </a:p>
        </p:txBody>
      </p:sp>
      <p:sp>
        <p:nvSpPr>
          <p:cNvPr name="TextBox 25" id="25"/>
          <p:cNvSpPr txBox="true"/>
          <p:nvPr/>
        </p:nvSpPr>
        <p:spPr>
          <a:xfrm rot="0">
            <a:off x="7609908" y="9705896"/>
            <a:ext cx="509230" cy="368300"/>
          </a:xfrm>
          <a:prstGeom prst="rect">
            <a:avLst/>
          </a:prstGeom>
        </p:spPr>
        <p:txBody>
          <a:bodyPr anchor="t" rtlCol="false" tIns="0" lIns="0" bIns="0" rIns="0">
            <a:spAutoFit/>
          </a:bodyPr>
          <a:lstStyle/>
          <a:p>
            <a:pPr algn="ctr">
              <a:lnSpc>
                <a:spcPts val="2800"/>
              </a:lnSpc>
              <a:spcBef>
                <a:spcPct val="0"/>
              </a:spcBef>
            </a:pPr>
            <a:r>
              <a:rPr lang="en-US" sz="2000">
                <a:solidFill>
                  <a:srgbClr val="FFFFFF">
                    <a:alpha val="64706"/>
                  </a:srgbClr>
                </a:solidFill>
                <a:latin typeface="Poppins Bold"/>
              </a:rPr>
              <a:t>EDA</a:t>
            </a:r>
          </a:p>
        </p:txBody>
      </p:sp>
      <p:sp>
        <p:nvSpPr>
          <p:cNvPr name="TextBox 26" id="26"/>
          <p:cNvSpPr txBox="true"/>
          <p:nvPr/>
        </p:nvSpPr>
        <p:spPr>
          <a:xfrm rot="0">
            <a:off x="7843587" y="9702405"/>
            <a:ext cx="3177203" cy="368300"/>
          </a:xfrm>
          <a:prstGeom prst="rect">
            <a:avLst/>
          </a:prstGeom>
        </p:spPr>
        <p:txBody>
          <a:bodyPr anchor="t" rtlCol="false" tIns="0" lIns="0" bIns="0" rIns="0">
            <a:spAutoFit/>
          </a:bodyPr>
          <a:lstStyle/>
          <a:p>
            <a:pPr algn="ctr">
              <a:lnSpc>
                <a:spcPts val="2800"/>
              </a:lnSpc>
              <a:spcBef>
                <a:spcPct val="0"/>
              </a:spcBef>
            </a:pPr>
            <a:r>
              <a:rPr lang="en-US" sz="2000">
                <a:solidFill>
                  <a:srgbClr val="FFFFFF">
                    <a:alpha val="64706"/>
                  </a:srgbClr>
                </a:solidFill>
                <a:latin typeface="Poppins Bold"/>
              </a:rPr>
              <a:t>Feature Selection</a:t>
            </a:r>
          </a:p>
        </p:txBody>
      </p:sp>
      <p:sp>
        <p:nvSpPr>
          <p:cNvPr name="TextBox 27" id="27"/>
          <p:cNvSpPr txBox="true"/>
          <p:nvPr/>
        </p:nvSpPr>
        <p:spPr>
          <a:xfrm rot="0">
            <a:off x="10684592" y="9593184"/>
            <a:ext cx="2098092" cy="424815"/>
          </a:xfrm>
          <a:prstGeom prst="rect">
            <a:avLst/>
          </a:prstGeom>
        </p:spPr>
        <p:txBody>
          <a:bodyPr anchor="t" rtlCol="false" tIns="0" lIns="0" bIns="0" rIns="0">
            <a:spAutoFit/>
          </a:bodyPr>
          <a:lstStyle/>
          <a:p>
            <a:pPr algn="ctr">
              <a:lnSpc>
                <a:spcPts val="3359"/>
              </a:lnSpc>
              <a:spcBef>
                <a:spcPct val="0"/>
              </a:spcBef>
            </a:pPr>
            <a:r>
              <a:rPr lang="en-US" sz="2399">
                <a:solidFill>
                  <a:srgbClr val="FFFFFF"/>
                </a:solidFill>
                <a:latin typeface="Poppins Bold"/>
              </a:rPr>
              <a:t>Approach 1</a:t>
            </a:r>
          </a:p>
        </p:txBody>
      </p:sp>
      <p:sp>
        <p:nvSpPr>
          <p:cNvPr name="TextBox 28" id="28"/>
          <p:cNvSpPr txBox="true"/>
          <p:nvPr/>
        </p:nvSpPr>
        <p:spPr>
          <a:xfrm rot="0">
            <a:off x="13129729" y="9734154"/>
            <a:ext cx="1498759" cy="368300"/>
          </a:xfrm>
          <a:prstGeom prst="rect">
            <a:avLst/>
          </a:prstGeom>
        </p:spPr>
        <p:txBody>
          <a:bodyPr anchor="t" rtlCol="false" tIns="0" lIns="0" bIns="0" rIns="0">
            <a:spAutoFit/>
          </a:bodyPr>
          <a:lstStyle/>
          <a:p>
            <a:pPr algn="ctr">
              <a:lnSpc>
                <a:spcPts val="2800"/>
              </a:lnSpc>
              <a:spcBef>
                <a:spcPct val="0"/>
              </a:spcBef>
            </a:pPr>
            <a:r>
              <a:rPr lang="en-US" sz="2000">
                <a:solidFill>
                  <a:srgbClr val="FFFFFF">
                    <a:alpha val="64706"/>
                  </a:srgbClr>
                </a:solidFill>
                <a:latin typeface="Poppins Bold"/>
              </a:rPr>
              <a:t>Approach 2</a:t>
            </a:r>
          </a:p>
        </p:txBody>
      </p:sp>
      <p:sp>
        <p:nvSpPr>
          <p:cNvPr name="TextBox 29" id="29"/>
          <p:cNvSpPr txBox="true"/>
          <p:nvPr/>
        </p:nvSpPr>
        <p:spPr>
          <a:xfrm rot="0">
            <a:off x="14857087" y="9734154"/>
            <a:ext cx="2560915" cy="368300"/>
          </a:xfrm>
          <a:prstGeom prst="rect">
            <a:avLst/>
          </a:prstGeom>
        </p:spPr>
        <p:txBody>
          <a:bodyPr anchor="t" rtlCol="false" tIns="0" lIns="0" bIns="0" rIns="0">
            <a:spAutoFit/>
          </a:bodyPr>
          <a:lstStyle/>
          <a:p>
            <a:pPr algn="ctr">
              <a:lnSpc>
                <a:spcPts val="2800"/>
              </a:lnSpc>
              <a:spcBef>
                <a:spcPct val="0"/>
              </a:spcBef>
            </a:pPr>
            <a:r>
              <a:rPr lang="en-US" sz="2000">
                <a:solidFill>
                  <a:srgbClr val="FFFFFF">
                    <a:alpha val="64706"/>
                  </a:srgbClr>
                </a:solidFill>
                <a:latin typeface="Poppins Bold"/>
              </a:rPr>
              <a:t>Model Performance</a:t>
            </a:r>
          </a:p>
        </p:txBody>
      </p:sp>
      <p:sp>
        <p:nvSpPr>
          <p:cNvPr name="TextBox 30" id="30"/>
          <p:cNvSpPr txBox="true"/>
          <p:nvPr/>
        </p:nvSpPr>
        <p:spPr>
          <a:xfrm rot="0">
            <a:off x="2442478" y="9734154"/>
            <a:ext cx="2962321" cy="368300"/>
          </a:xfrm>
          <a:prstGeom prst="rect">
            <a:avLst/>
          </a:prstGeom>
        </p:spPr>
        <p:txBody>
          <a:bodyPr anchor="t" rtlCol="false" tIns="0" lIns="0" bIns="0" rIns="0">
            <a:spAutoFit/>
          </a:bodyPr>
          <a:lstStyle/>
          <a:p>
            <a:pPr algn="ctr">
              <a:lnSpc>
                <a:spcPts val="2800"/>
              </a:lnSpc>
              <a:spcBef>
                <a:spcPct val="0"/>
              </a:spcBef>
            </a:pPr>
            <a:r>
              <a:rPr lang="en-US" sz="2000">
                <a:solidFill>
                  <a:srgbClr val="FFFFFF">
                    <a:alpha val="64706"/>
                  </a:srgbClr>
                </a:solidFill>
                <a:latin typeface="Poppins Bold"/>
              </a:rPr>
              <a:t>Data Landscape</a:t>
            </a:r>
          </a:p>
        </p:txBody>
      </p:sp>
      <p:grpSp>
        <p:nvGrpSpPr>
          <p:cNvPr name="Group 31" id="31"/>
          <p:cNvGrpSpPr/>
          <p:nvPr/>
        </p:nvGrpSpPr>
        <p:grpSpPr>
          <a:xfrm rot="0">
            <a:off x="-362689" y="9532372"/>
            <a:ext cx="18650689" cy="1560722"/>
            <a:chOff x="0" y="0"/>
            <a:chExt cx="4912116" cy="411054"/>
          </a:xfrm>
        </p:grpSpPr>
        <p:sp>
          <p:nvSpPr>
            <p:cNvPr name="Freeform 32" id="32"/>
            <p:cNvSpPr/>
            <p:nvPr/>
          </p:nvSpPr>
          <p:spPr>
            <a:xfrm flipH="false" flipV="false" rot="0">
              <a:off x="0" y="0"/>
              <a:ext cx="4912116" cy="411054"/>
            </a:xfrm>
            <a:custGeom>
              <a:avLst/>
              <a:gdLst/>
              <a:ahLst/>
              <a:cxnLst/>
              <a:rect r="r" b="b" t="t" l="l"/>
              <a:pathLst>
                <a:path h="411054" w="4912116">
                  <a:moveTo>
                    <a:pt x="4708916" y="0"/>
                  </a:moveTo>
                  <a:lnTo>
                    <a:pt x="0" y="0"/>
                  </a:lnTo>
                  <a:lnTo>
                    <a:pt x="0" y="411054"/>
                  </a:lnTo>
                  <a:lnTo>
                    <a:pt x="4708916" y="411054"/>
                  </a:lnTo>
                  <a:lnTo>
                    <a:pt x="4912116" y="205527"/>
                  </a:lnTo>
                  <a:lnTo>
                    <a:pt x="4708916" y="0"/>
                  </a:lnTo>
                  <a:close/>
                </a:path>
              </a:pathLst>
            </a:custGeom>
            <a:solidFill>
              <a:srgbClr val="A8A8A8"/>
            </a:solidFill>
            <a:ln cap="sq">
              <a:noFill/>
              <a:prstDash val="solid"/>
              <a:miter/>
            </a:ln>
          </p:spPr>
        </p:sp>
        <p:sp>
          <p:nvSpPr>
            <p:cNvPr name="TextBox 33" id="33"/>
            <p:cNvSpPr txBox="true"/>
            <p:nvPr/>
          </p:nvSpPr>
          <p:spPr>
            <a:xfrm>
              <a:off x="0" y="-38100"/>
              <a:ext cx="4797816" cy="449154"/>
            </a:xfrm>
            <a:prstGeom prst="rect">
              <a:avLst/>
            </a:prstGeom>
          </p:spPr>
          <p:txBody>
            <a:bodyPr anchor="ctr" rtlCol="false" tIns="50800" lIns="50800" bIns="50800" rIns="50800"/>
            <a:lstStyle/>
            <a:p>
              <a:pPr algn="ctr">
                <a:lnSpc>
                  <a:spcPts val="3360"/>
                </a:lnSpc>
              </a:pPr>
            </a:p>
          </p:txBody>
        </p:sp>
      </p:grpSp>
      <p:grpSp>
        <p:nvGrpSpPr>
          <p:cNvPr name="Group 34" id="34"/>
          <p:cNvGrpSpPr/>
          <p:nvPr/>
        </p:nvGrpSpPr>
        <p:grpSpPr>
          <a:xfrm rot="0">
            <a:off x="11012699" y="9409773"/>
            <a:ext cx="3615789" cy="1385362"/>
            <a:chOff x="0" y="0"/>
            <a:chExt cx="1043259" cy="399717"/>
          </a:xfrm>
        </p:grpSpPr>
        <p:sp>
          <p:nvSpPr>
            <p:cNvPr name="Freeform 35" id="35"/>
            <p:cNvSpPr/>
            <p:nvPr/>
          </p:nvSpPr>
          <p:spPr>
            <a:xfrm flipH="false" flipV="false" rot="0">
              <a:off x="0" y="0"/>
              <a:ext cx="1043259" cy="399717"/>
            </a:xfrm>
            <a:custGeom>
              <a:avLst/>
              <a:gdLst/>
              <a:ahLst/>
              <a:cxnLst/>
              <a:rect r="r" b="b" t="t" l="l"/>
              <a:pathLst>
                <a:path h="399717" w="1043259">
                  <a:moveTo>
                    <a:pt x="840059" y="0"/>
                  </a:moveTo>
                  <a:lnTo>
                    <a:pt x="0" y="0"/>
                  </a:lnTo>
                  <a:lnTo>
                    <a:pt x="203200" y="399717"/>
                  </a:lnTo>
                  <a:lnTo>
                    <a:pt x="1043259" y="399717"/>
                  </a:lnTo>
                  <a:lnTo>
                    <a:pt x="840059" y="0"/>
                  </a:lnTo>
                  <a:close/>
                </a:path>
              </a:pathLst>
            </a:custGeom>
            <a:solidFill>
              <a:srgbClr val="17568D"/>
            </a:solidFill>
          </p:spPr>
        </p:sp>
        <p:sp>
          <p:nvSpPr>
            <p:cNvPr name="TextBox 36" id="36"/>
            <p:cNvSpPr txBox="true"/>
            <p:nvPr/>
          </p:nvSpPr>
          <p:spPr>
            <a:xfrm>
              <a:off x="101600" y="-57150"/>
              <a:ext cx="840059" cy="456867"/>
            </a:xfrm>
            <a:prstGeom prst="rect">
              <a:avLst/>
            </a:prstGeom>
          </p:spPr>
          <p:txBody>
            <a:bodyPr anchor="ctr" rtlCol="false" tIns="50800" lIns="50800" bIns="50800" rIns="50800"/>
            <a:lstStyle/>
            <a:p>
              <a:pPr algn="ctr">
                <a:lnSpc>
                  <a:spcPts val="3079"/>
                </a:lnSpc>
              </a:pPr>
            </a:p>
          </p:txBody>
        </p:sp>
      </p:grpSp>
      <p:grpSp>
        <p:nvGrpSpPr>
          <p:cNvPr name="Group 37" id="37"/>
          <p:cNvGrpSpPr/>
          <p:nvPr/>
        </p:nvGrpSpPr>
        <p:grpSpPr>
          <a:xfrm rot="-10800000">
            <a:off x="5776572" y="6879920"/>
            <a:ext cx="579119" cy="579119"/>
            <a:chOff x="0" y="0"/>
            <a:chExt cx="812800" cy="812800"/>
          </a:xfrm>
        </p:grpSpPr>
        <p:sp>
          <p:nvSpPr>
            <p:cNvPr name="Freeform 38" id="38"/>
            <p:cNvSpPr/>
            <p:nvPr/>
          </p:nvSpPr>
          <p:spPr>
            <a:xfrm flipH="false" flipV="false" rot="0">
              <a:off x="0" y="0"/>
              <a:ext cx="812800" cy="812800"/>
            </a:xfrm>
            <a:custGeom>
              <a:avLst/>
              <a:gdLst/>
              <a:ahLst/>
              <a:cxnLst/>
              <a:rect r="r" b="b" t="t" l="l"/>
              <a:pathLst>
                <a:path h="812800" w="812800">
                  <a:moveTo>
                    <a:pt x="812800" y="406400"/>
                  </a:moveTo>
                  <a:lnTo>
                    <a:pt x="406400" y="0"/>
                  </a:lnTo>
                  <a:lnTo>
                    <a:pt x="406400" y="203200"/>
                  </a:lnTo>
                  <a:lnTo>
                    <a:pt x="0" y="203200"/>
                  </a:lnTo>
                  <a:lnTo>
                    <a:pt x="0" y="609600"/>
                  </a:lnTo>
                  <a:lnTo>
                    <a:pt x="406400" y="609600"/>
                  </a:lnTo>
                  <a:lnTo>
                    <a:pt x="406400" y="812800"/>
                  </a:lnTo>
                  <a:lnTo>
                    <a:pt x="812800" y="406400"/>
                  </a:lnTo>
                  <a:close/>
                </a:path>
              </a:pathLst>
            </a:custGeom>
            <a:solidFill>
              <a:srgbClr val="033B70"/>
            </a:solidFill>
          </p:spPr>
        </p:sp>
        <p:sp>
          <p:nvSpPr>
            <p:cNvPr name="TextBox 39" id="39"/>
            <p:cNvSpPr txBox="true"/>
            <p:nvPr/>
          </p:nvSpPr>
          <p:spPr>
            <a:xfrm>
              <a:off x="0" y="165100"/>
              <a:ext cx="711200" cy="444500"/>
            </a:xfrm>
            <a:prstGeom prst="rect">
              <a:avLst/>
            </a:prstGeom>
          </p:spPr>
          <p:txBody>
            <a:bodyPr anchor="ctr" rtlCol="false" tIns="50800" lIns="50800" bIns="50800" rIns="50800"/>
            <a:lstStyle/>
            <a:p>
              <a:pPr algn="ctr">
                <a:lnSpc>
                  <a:spcPts val="2800"/>
                </a:lnSpc>
              </a:pPr>
            </a:p>
          </p:txBody>
        </p:sp>
      </p:grpSp>
      <p:grpSp>
        <p:nvGrpSpPr>
          <p:cNvPr name="Group 40" id="40"/>
          <p:cNvGrpSpPr/>
          <p:nvPr/>
        </p:nvGrpSpPr>
        <p:grpSpPr>
          <a:xfrm rot="0">
            <a:off x="809602" y="5485398"/>
            <a:ext cx="4608226" cy="3358760"/>
            <a:chOff x="0" y="0"/>
            <a:chExt cx="1229508" cy="896142"/>
          </a:xfrm>
        </p:grpSpPr>
        <p:sp>
          <p:nvSpPr>
            <p:cNvPr name="Freeform 41" id="41"/>
            <p:cNvSpPr/>
            <p:nvPr/>
          </p:nvSpPr>
          <p:spPr>
            <a:xfrm flipH="false" flipV="false" rot="0">
              <a:off x="0" y="0"/>
              <a:ext cx="1229508" cy="896142"/>
            </a:xfrm>
            <a:custGeom>
              <a:avLst/>
              <a:gdLst/>
              <a:ahLst/>
              <a:cxnLst/>
              <a:rect r="r" b="b" t="t" l="l"/>
              <a:pathLst>
                <a:path h="896142" w="1229508">
                  <a:moveTo>
                    <a:pt x="85681" y="0"/>
                  </a:moveTo>
                  <a:lnTo>
                    <a:pt x="1143827" y="0"/>
                  </a:lnTo>
                  <a:cubicBezTo>
                    <a:pt x="1166551" y="0"/>
                    <a:pt x="1188345" y="9027"/>
                    <a:pt x="1204413" y="25095"/>
                  </a:cubicBezTo>
                  <a:cubicBezTo>
                    <a:pt x="1220481" y="41164"/>
                    <a:pt x="1229508" y="62957"/>
                    <a:pt x="1229508" y="85681"/>
                  </a:cubicBezTo>
                  <a:lnTo>
                    <a:pt x="1229508" y="810461"/>
                  </a:lnTo>
                  <a:cubicBezTo>
                    <a:pt x="1229508" y="857781"/>
                    <a:pt x="1191148" y="896142"/>
                    <a:pt x="1143827" y="896142"/>
                  </a:cubicBezTo>
                  <a:lnTo>
                    <a:pt x="85681" y="896142"/>
                  </a:lnTo>
                  <a:cubicBezTo>
                    <a:pt x="62957" y="896142"/>
                    <a:pt x="41164" y="887115"/>
                    <a:pt x="25095" y="871046"/>
                  </a:cubicBezTo>
                  <a:cubicBezTo>
                    <a:pt x="9027" y="854978"/>
                    <a:pt x="0" y="833185"/>
                    <a:pt x="0" y="810461"/>
                  </a:cubicBezTo>
                  <a:lnTo>
                    <a:pt x="0" y="85681"/>
                  </a:lnTo>
                  <a:cubicBezTo>
                    <a:pt x="0" y="38361"/>
                    <a:pt x="38361" y="0"/>
                    <a:pt x="85681" y="0"/>
                  </a:cubicBezTo>
                  <a:close/>
                </a:path>
              </a:pathLst>
            </a:custGeom>
            <a:solidFill>
              <a:srgbClr val="CCE9FF"/>
            </a:solidFill>
            <a:ln cap="rnd">
              <a:noFill/>
              <a:prstDash val="lgDash"/>
              <a:round/>
            </a:ln>
          </p:spPr>
        </p:sp>
        <p:sp>
          <p:nvSpPr>
            <p:cNvPr name="TextBox 42" id="42"/>
            <p:cNvSpPr txBox="true"/>
            <p:nvPr/>
          </p:nvSpPr>
          <p:spPr>
            <a:xfrm>
              <a:off x="0" y="-38100"/>
              <a:ext cx="1229508" cy="934242"/>
            </a:xfrm>
            <a:prstGeom prst="rect">
              <a:avLst/>
            </a:prstGeom>
          </p:spPr>
          <p:txBody>
            <a:bodyPr anchor="ctr" rtlCol="false" tIns="50146" lIns="50146" bIns="50146" rIns="50146"/>
            <a:lstStyle/>
            <a:p>
              <a:pPr algn="ctr">
                <a:lnSpc>
                  <a:spcPts val="2800"/>
                </a:lnSpc>
              </a:pPr>
            </a:p>
          </p:txBody>
        </p:sp>
      </p:grpSp>
      <p:grpSp>
        <p:nvGrpSpPr>
          <p:cNvPr name="Group 43" id="43"/>
          <p:cNvGrpSpPr/>
          <p:nvPr/>
        </p:nvGrpSpPr>
        <p:grpSpPr>
          <a:xfrm rot="0">
            <a:off x="819005" y="5494801"/>
            <a:ext cx="4608226" cy="3358760"/>
            <a:chOff x="0" y="0"/>
            <a:chExt cx="1229508" cy="896142"/>
          </a:xfrm>
        </p:grpSpPr>
        <p:sp>
          <p:nvSpPr>
            <p:cNvPr name="Freeform 44" id="44"/>
            <p:cNvSpPr/>
            <p:nvPr/>
          </p:nvSpPr>
          <p:spPr>
            <a:xfrm flipH="false" flipV="false" rot="0">
              <a:off x="0" y="0"/>
              <a:ext cx="1229508" cy="896142"/>
            </a:xfrm>
            <a:custGeom>
              <a:avLst/>
              <a:gdLst/>
              <a:ahLst/>
              <a:cxnLst/>
              <a:rect r="r" b="b" t="t" l="l"/>
              <a:pathLst>
                <a:path h="896142" w="1229508">
                  <a:moveTo>
                    <a:pt x="85681" y="0"/>
                  </a:moveTo>
                  <a:lnTo>
                    <a:pt x="1143827" y="0"/>
                  </a:lnTo>
                  <a:cubicBezTo>
                    <a:pt x="1166551" y="0"/>
                    <a:pt x="1188345" y="9027"/>
                    <a:pt x="1204413" y="25095"/>
                  </a:cubicBezTo>
                  <a:cubicBezTo>
                    <a:pt x="1220481" y="41164"/>
                    <a:pt x="1229508" y="62957"/>
                    <a:pt x="1229508" y="85681"/>
                  </a:cubicBezTo>
                  <a:lnTo>
                    <a:pt x="1229508" y="810461"/>
                  </a:lnTo>
                  <a:cubicBezTo>
                    <a:pt x="1229508" y="857781"/>
                    <a:pt x="1191148" y="896142"/>
                    <a:pt x="1143827" y="896142"/>
                  </a:cubicBezTo>
                  <a:lnTo>
                    <a:pt x="85681" y="896142"/>
                  </a:lnTo>
                  <a:cubicBezTo>
                    <a:pt x="62957" y="896142"/>
                    <a:pt x="41164" y="887115"/>
                    <a:pt x="25095" y="871046"/>
                  </a:cubicBezTo>
                  <a:cubicBezTo>
                    <a:pt x="9027" y="854978"/>
                    <a:pt x="0" y="833185"/>
                    <a:pt x="0" y="810461"/>
                  </a:cubicBezTo>
                  <a:lnTo>
                    <a:pt x="0" y="85681"/>
                  </a:lnTo>
                  <a:cubicBezTo>
                    <a:pt x="0" y="38361"/>
                    <a:pt x="38361" y="0"/>
                    <a:pt x="85681" y="0"/>
                  </a:cubicBezTo>
                  <a:close/>
                </a:path>
              </a:pathLst>
            </a:custGeom>
            <a:solidFill>
              <a:srgbClr val="CCE9FF">
                <a:alpha val="29804"/>
              </a:srgbClr>
            </a:solidFill>
            <a:ln w="38100" cap="rnd">
              <a:solidFill>
                <a:srgbClr val="000000">
                  <a:alpha val="29804"/>
                </a:srgbClr>
              </a:solidFill>
              <a:prstDash val="lgDash"/>
              <a:round/>
            </a:ln>
          </p:spPr>
        </p:sp>
        <p:sp>
          <p:nvSpPr>
            <p:cNvPr name="TextBox 45" id="45"/>
            <p:cNvSpPr txBox="true"/>
            <p:nvPr/>
          </p:nvSpPr>
          <p:spPr>
            <a:xfrm>
              <a:off x="0" y="-47625"/>
              <a:ext cx="1229508" cy="943767"/>
            </a:xfrm>
            <a:prstGeom prst="rect">
              <a:avLst/>
            </a:prstGeom>
          </p:spPr>
          <p:txBody>
            <a:bodyPr anchor="ctr" rtlCol="false" tIns="50146" lIns="50146" bIns="50146" rIns="50146"/>
            <a:lstStyle/>
            <a:p>
              <a:pPr algn="l">
                <a:lnSpc>
                  <a:spcPts val="3639"/>
                </a:lnSpc>
              </a:pPr>
            </a:p>
          </p:txBody>
        </p:sp>
      </p:grpSp>
      <p:sp>
        <p:nvSpPr>
          <p:cNvPr name="AutoShape 46" id="46"/>
          <p:cNvSpPr/>
          <p:nvPr/>
        </p:nvSpPr>
        <p:spPr>
          <a:xfrm flipH="true" flipV="true">
            <a:off x="9468822" y="1102416"/>
            <a:ext cx="1352434" cy="0"/>
          </a:xfrm>
          <a:prstGeom prst="line">
            <a:avLst/>
          </a:prstGeom>
          <a:ln cap="flat" w="9525">
            <a:solidFill>
              <a:srgbClr val="A8A8A8">
                <a:alpha val="29804"/>
              </a:srgbClr>
            </a:solidFill>
            <a:prstDash val="solid"/>
            <a:headEnd type="none" len="sm" w="sm"/>
            <a:tailEnd type="none" len="sm" w="sm"/>
          </a:ln>
        </p:spPr>
      </p:sp>
      <p:grpSp>
        <p:nvGrpSpPr>
          <p:cNvPr name="Group 47" id="47"/>
          <p:cNvGrpSpPr/>
          <p:nvPr/>
        </p:nvGrpSpPr>
        <p:grpSpPr>
          <a:xfrm rot="0">
            <a:off x="6749412" y="1102416"/>
            <a:ext cx="4668289" cy="3402538"/>
            <a:chOff x="0" y="0"/>
            <a:chExt cx="1229508" cy="896142"/>
          </a:xfrm>
        </p:grpSpPr>
        <p:sp>
          <p:nvSpPr>
            <p:cNvPr name="Freeform 48" id="48"/>
            <p:cNvSpPr/>
            <p:nvPr/>
          </p:nvSpPr>
          <p:spPr>
            <a:xfrm flipH="false" flipV="false" rot="0">
              <a:off x="0" y="0"/>
              <a:ext cx="1229508" cy="896142"/>
            </a:xfrm>
            <a:custGeom>
              <a:avLst/>
              <a:gdLst/>
              <a:ahLst/>
              <a:cxnLst/>
              <a:rect r="r" b="b" t="t" l="l"/>
              <a:pathLst>
                <a:path h="896142" w="1229508">
                  <a:moveTo>
                    <a:pt x="84579" y="0"/>
                  </a:moveTo>
                  <a:lnTo>
                    <a:pt x="1144930" y="0"/>
                  </a:lnTo>
                  <a:cubicBezTo>
                    <a:pt x="1167361" y="0"/>
                    <a:pt x="1188874" y="8911"/>
                    <a:pt x="1204736" y="24773"/>
                  </a:cubicBezTo>
                  <a:cubicBezTo>
                    <a:pt x="1220597" y="40634"/>
                    <a:pt x="1229508" y="62147"/>
                    <a:pt x="1229508" y="84579"/>
                  </a:cubicBezTo>
                  <a:lnTo>
                    <a:pt x="1229508" y="811563"/>
                  </a:lnTo>
                  <a:cubicBezTo>
                    <a:pt x="1229508" y="858274"/>
                    <a:pt x="1191641" y="896142"/>
                    <a:pt x="1144930" y="896142"/>
                  </a:cubicBezTo>
                  <a:lnTo>
                    <a:pt x="84579" y="896142"/>
                  </a:lnTo>
                  <a:cubicBezTo>
                    <a:pt x="62147" y="896142"/>
                    <a:pt x="40634" y="887231"/>
                    <a:pt x="24773" y="871369"/>
                  </a:cubicBezTo>
                  <a:cubicBezTo>
                    <a:pt x="8911" y="855507"/>
                    <a:pt x="0" y="833995"/>
                    <a:pt x="0" y="811563"/>
                  </a:cubicBezTo>
                  <a:lnTo>
                    <a:pt x="0" y="84579"/>
                  </a:lnTo>
                  <a:cubicBezTo>
                    <a:pt x="0" y="37867"/>
                    <a:pt x="37867" y="0"/>
                    <a:pt x="84579" y="0"/>
                  </a:cubicBezTo>
                  <a:close/>
                </a:path>
              </a:pathLst>
            </a:custGeom>
            <a:solidFill>
              <a:srgbClr val="CCE9FF"/>
            </a:solidFill>
            <a:ln w="38100" cap="rnd">
              <a:solidFill>
                <a:srgbClr val="000000"/>
              </a:solidFill>
              <a:prstDash val="lgDash"/>
              <a:round/>
            </a:ln>
          </p:spPr>
        </p:sp>
        <p:sp>
          <p:nvSpPr>
            <p:cNvPr name="TextBox 49" id="49"/>
            <p:cNvSpPr txBox="true"/>
            <p:nvPr/>
          </p:nvSpPr>
          <p:spPr>
            <a:xfrm>
              <a:off x="0" y="-38100"/>
              <a:ext cx="1229508" cy="934242"/>
            </a:xfrm>
            <a:prstGeom prst="rect">
              <a:avLst/>
            </a:prstGeom>
          </p:spPr>
          <p:txBody>
            <a:bodyPr anchor="ctr" rtlCol="false" tIns="50800" lIns="50800" bIns="50800" rIns="50800"/>
            <a:lstStyle/>
            <a:p>
              <a:pPr algn="ctr">
                <a:lnSpc>
                  <a:spcPts val="2800"/>
                </a:lnSpc>
              </a:pPr>
            </a:p>
          </p:txBody>
        </p:sp>
      </p:grpSp>
      <p:sp>
        <p:nvSpPr>
          <p:cNvPr name="Freeform 50" id="50"/>
          <p:cNvSpPr/>
          <p:nvPr/>
        </p:nvSpPr>
        <p:spPr>
          <a:xfrm flipH="false" flipV="false" rot="0">
            <a:off x="8555090" y="3298981"/>
            <a:ext cx="968172" cy="968172"/>
          </a:xfrm>
          <a:custGeom>
            <a:avLst/>
            <a:gdLst/>
            <a:ahLst/>
            <a:cxnLst/>
            <a:rect r="r" b="b" t="t" l="l"/>
            <a:pathLst>
              <a:path h="968172" w="968172">
                <a:moveTo>
                  <a:pt x="0" y="0"/>
                </a:moveTo>
                <a:lnTo>
                  <a:pt x="968173" y="0"/>
                </a:lnTo>
                <a:lnTo>
                  <a:pt x="968173" y="968173"/>
                </a:lnTo>
                <a:lnTo>
                  <a:pt x="0" y="968173"/>
                </a:lnTo>
                <a:lnTo>
                  <a:pt x="0" y="0"/>
                </a:lnTo>
                <a:close/>
              </a:path>
            </a:pathLst>
          </a:custGeom>
          <a:blipFill>
            <a:blip r:embed="rId2"/>
            <a:stretch>
              <a:fillRect l="0" t="0" r="0" b="0"/>
            </a:stretch>
          </a:blipFill>
          <a:ln cap="sq">
            <a:noFill/>
            <a:prstDash val="solid"/>
            <a:miter/>
          </a:ln>
        </p:spPr>
      </p:sp>
      <p:grpSp>
        <p:nvGrpSpPr>
          <p:cNvPr name="Group 51" id="51"/>
          <p:cNvGrpSpPr/>
          <p:nvPr/>
        </p:nvGrpSpPr>
        <p:grpSpPr>
          <a:xfrm rot="0">
            <a:off x="12660647" y="1102416"/>
            <a:ext cx="4668289" cy="3402538"/>
            <a:chOff x="0" y="0"/>
            <a:chExt cx="1229508" cy="896142"/>
          </a:xfrm>
        </p:grpSpPr>
        <p:sp>
          <p:nvSpPr>
            <p:cNvPr name="Freeform 52" id="52"/>
            <p:cNvSpPr/>
            <p:nvPr/>
          </p:nvSpPr>
          <p:spPr>
            <a:xfrm flipH="false" flipV="false" rot="0">
              <a:off x="0" y="0"/>
              <a:ext cx="1229508" cy="896142"/>
            </a:xfrm>
            <a:custGeom>
              <a:avLst/>
              <a:gdLst/>
              <a:ahLst/>
              <a:cxnLst/>
              <a:rect r="r" b="b" t="t" l="l"/>
              <a:pathLst>
                <a:path h="896142" w="1229508">
                  <a:moveTo>
                    <a:pt x="84579" y="0"/>
                  </a:moveTo>
                  <a:lnTo>
                    <a:pt x="1144930" y="0"/>
                  </a:lnTo>
                  <a:cubicBezTo>
                    <a:pt x="1167361" y="0"/>
                    <a:pt x="1188874" y="8911"/>
                    <a:pt x="1204736" y="24773"/>
                  </a:cubicBezTo>
                  <a:cubicBezTo>
                    <a:pt x="1220597" y="40634"/>
                    <a:pt x="1229508" y="62147"/>
                    <a:pt x="1229508" y="84579"/>
                  </a:cubicBezTo>
                  <a:lnTo>
                    <a:pt x="1229508" y="811563"/>
                  </a:lnTo>
                  <a:cubicBezTo>
                    <a:pt x="1229508" y="858274"/>
                    <a:pt x="1191641" y="896142"/>
                    <a:pt x="1144930" y="896142"/>
                  </a:cubicBezTo>
                  <a:lnTo>
                    <a:pt x="84579" y="896142"/>
                  </a:lnTo>
                  <a:cubicBezTo>
                    <a:pt x="62147" y="896142"/>
                    <a:pt x="40634" y="887231"/>
                    <a:pt x="24773" y="871369"/>
                  </a:cubicBezTo>
                  <a:cubicBezTo>
                    <a:pt x="8911" y="855507"/>
                    <a:pt x="0" y="833995"/>
                    <a:pt x="0" y="811563"/>
                  </a:cubicBezTo>
                  <a:lnTo>
                    <a:pt x="0" y="84579"/>
                  </a:lnTo>
                  <a:cubicBezTo>
                    <a:pt x="0" y="37867"/>
                    <a:pt x="37867" y="0"/>
                    <a:pt x="84579" y="0"/>
                  </a:cubicBezTo>
                  <a:close/>
                </a:path>
              </a:pathLst>
            </a:custGeom>
            <a:solidFill>
              <a:srgbClr val="CCE9FF"/>
            </a:solidFill>
            <a:ln cap="rnd">
              <a:noFill/>
              <a:prstDash val="lgDash"/>
              <a:round/>
            </a:ln>
          </p:spPr>
        </p:sp>
        <p:sp>
          <p:nvSpPr>
            <p:cNvPr name="TextBox 53" id="53"/>
            <p:cNvSpPr txBox="true"/>
            <p:nvPr/>
          </p:nvSpPr>
          <p:spPr>
            <a:xfrm>
              <a:off x="0" y="-38100"/>
              <a:ext cx="1229508" cy="934242"/>
            </a:xfrm>
            <a:prstGeom prst="rect">
              <a:avLst/>
            </a:prstGeom>
          </p:spPr>
          <p:txBody>
            <a:bodyPr anchor="ctr" rtlCol="false" tIns="50800" lIns="50800" bIns="50800" rIns="50800"/>
            <a:lstStyle/>
            <a:p>
              <a:pPr algn="ctr">
                <a:lnSpc>
                  <a:spcPts val="2800"/>
                </a:lnSpc>
              </a:pPr>
            </a:p>
          </p:txBody>
        </p:sp>
      </p:grpSp>
      <p:grpSp>
        <p:nvGrpSpPr>
          <p:cNvPr name="Group 54" id="54"/>
          <p:cNvGrpSpPr/>
          <p:nvPr/>
        </p:nvGrpSpPr>
        <p:grpSpPr>
          <a:xfrm rot="0">
            <a:off x="12670172" y="1102416"/>
            <a:ext cx="4668289" cy="3402538"/>
            <a:chOff x="0" y="0"/>
            <a:chExt cx="1229508" cy="896142"/>
          </a:xfrm>
        </p:grpSpPr>
        <p:sp>
          <p:nvSpPr>
            <p:cNvPr name="Freeform 55" id="55"/>
            <p:cNvSpPr/>
            <p:nvPr/>
          </p:nvSpPr>
          <p:spPr>
            <a:xfrm flipH="false" flipV="false" rot="0">
              <a:off x="0" y="0"/>
              <a:ext cx="1229508" cy="896142"/>
            </a:xfrm>
            <a:custGeom>
              <a:avLst/>
              <a:gdLst/>
              <a:ahLst/>
              <a:cxnLst/>
              <a:rect r="r" b="b" t="t" l="l"/>
              <a:pathLst>
                <a:path h="896142" w="1229508">
                  <a:moveTo>
                    <a:pt x="84579" y="0"/>
                  </a:moveTo>
                  <a:lnTo>
                    <a:pt x="1144930" y="0"/>
                  </a:lnTo>
                  <a:cubicBezTo>
                    <a:pt x="1167361" y="0"/>
                    <a:pt x="1188874" y="8911"/>
                    <a:pt x="1204736" y="24773"/>
                  </a:cubicBezTo>
                  <a:cubicBezTo>
                    <a:pt x="1220597" y="40634"/>
                    <a:pt x="1229508" y="62147"/>
                    <a:pt x="1229508" y="84579"/>
                  </a:cubicBezTo>
                  <a:lnTo>
                    <a:pt x="1229508" y="811563"/>
                  </a:lnTo>
                  <a:cubicBezTo>
                    <a:pt x="1229508" y="858274"/>
                    <a:pt x="1191641" y="896142"/>
                    <a:pt x="1144930" y="896142"/>
                  </a:cubicBezTo>
                  <a:lnTo>
                    <a:pt x="84579" y="896142"/>
                  </a:lnTo>
                  <a:cubicBezTo>
                    <a:pt x="62147" y="896142"/>
                    <a:pt x="40634" y="887231"/>
                    <a:pt x="24773" y="871369"/>
                  </a:cubicBezTo>
                  <a:cubicBezTo>
                    <a:pt x="8911" y="855507"/>
                    <a:pt x="0" y="833995"/>
                    <a:pt x="0" y="811563"/>
                  </a:cubicBezTo>
                  <a:lnTo>
                    <a:pt x="0" y="84579"/>
                  </a:lnTo>
                  <a:cubicBezTo>
                    <a:pt x="0" y="37867"/>
                    <a:pt x="37867" y="0"/>
                    <a:pt x="84579" y="0"/>
                  </a:cubicBezTo>
                  <a:close/>
                </a:path>
              </a:pathLst>
            </a:custGeom>
            <a:solidFill>
              <a:srgbClr val="CCE9FF">
                <a:alpha val="80000"/>
              </a:srgbClr>
            </a:solidFill>
            <a:ln w="38100" cap="rnd">
              <a:solidFill>
                <a:srgbClr val="000000">
                  <a:alpha val="80000"/>
                </a:srgbClr>
              </a:solidFill>
              <a:prstDash val="lgDash"/>
              <a:round/>
            </a:ln>
          </p:spPr>
        </p:sp>
        <p:sp>
          <p:nvSpPr>
            <p:cNvPr name="TextBox 56" id="56"/>
            <p:cNvSpPr txBox="true"/>
            <p:nvPr/>
          </p:nvSpPr>
          <p:spPr>
            <a:xfrm>
              <a:off x="0" y="-38100"/>
              <a:ext cx="1229508" cy="934242"/>
            </a:xfrm>
            <a:prstGeom prst="rect">
              <a:avLst/>
            </a:prstGeom>
          </p:spPr>
          <p:txBody>
            <a:bodyPr anchor="ctr" rtlCol="false" tIns="50800" lIns="50800" bIns="50800" rIns="50800"/>
            <a:lstStyle/>
            <a:p>
              <a:pPr algn="ctr">
                <a:lnSpc>
                  <a:spcPts val="2800"/>
                </a:lnSpc>
              </a:pPr>
            </a:p>
          </p:txBody>
        </p:sp>
      </p:grpSp>
      <p:grpSp>
        <p:nvGrpSpPr>
          <p:cNvPr name="Group 57" id="57"/>
          <p:cNvGrpSpPr/>
          <p:nvPr/>
        </p:nvGrpSpPr>
        <p:grpSpPr>
          <a:xfrm rot="0">
            <a:off x="12660647" y="5477329"/>
            <a:ext cx="4668289" cy="3402538"/>
            <a:chOff x="0" y="0"/>
            <a:chExt cx="1229508" cy="896142"/>
          </a:xfrm>
        </p:grpSpPr>
        <p:sp>
          <p:nvSpPr>
            <p:cNvPr name="Freeform 58" id="58"/>
            <p:cNvSpPr/>
            <p:nvPr/>
          </p:nvSpPr>
          <p:spPr>
            <a:xfrm flipH="false" flipV="false" rot="0">
              <a:off x="0" y="0"/>
              <a:ext cx="1229508" cy="896142"/>
            </a:xfrm>
            <a:custGeom>
              <a:avLst/>
              <a:gdLst/>
              <a:ahLst/>
              <a:cxnLst/>
              <a:rect r="r" b="b" t="t" l="l"/>
              <a:pathLst>
                <a:path h="896142" w="1229508">
                  <a:moveTo>
                    <a:pt x="84579" y="0"/>
                  </a:moveTo>
                  <a:lnTo>
                    <a:pt x="1144930" y="0"/>
                  </a:lnTo>
                  <a:cubicBezTo>
                    <a:pt x="1167361" y="0"/>
                    <a:pt x="1188874" y="8911"/>
                    <a:pt x="1204736" y="24773"/>
                  </a:cubicBezTo>
                  <a:cubicBezTo>
                    <a:pt x="1220597" y="40634"/>
                    <a:pt x="1229508" y="62147"/>
                    <a:pt x="1229508" y="84579"/>
                  </a:cubicBezTo>
                  <a:lnTo>
                    <a:pt x="1229508" y="811563"/>
                  </a:lnTo>
                  <a:cubicBezTo>
                    <a:pt x="1229508" y="858274"/>
                    <a:pt x="1191641" y="896142"/>
                    <a:pt x="1144930" y="896142"/>
                  </a:cubicBezTo>
                  <a:lnTo>
                    <a:pt x="84579" y="896142"/>
                  </a:lnTo>
                  <a:cubicBezTo>
                    <a:pt x="62147" y="896142"/>
                    <a:pt x="40634" y="887231"/>
                    <a:pt x="24773" y="871369"/>
                  </a:cubicBezTo>
                  <a:cubicBezTo>
                    <a:pt x="8911" y="855507"/>
                    <a:pt x="0" y="833995"/>
                    <a:pt x="0" y="811563"/>
                  </a:cubicBezTo>
                  <a:lnTo>
                    <a:pt x="0" y="84579"/>
                  </a:lnTo>
                  <a:cubicBezTo>
                    <a:pt x="0" y="37867"/>
                    <a:pt x="37867" y="0"/>
                    <a:pt x="84579" y="0"/>
                  </a:cubicBezTo>
                  <a:close/>
                </a:path>
              </a:pathLst>
            </a:custGeom>
            <a:solidFill>
              <a:srgbClr val="CCE9FF"/>
            </a:solidFill>
            <a:ln cap="rnd">
              <a:noFill/>
              <a:prstDash val="lgDash"/>
              <a:round/>
            </a:ln>
          </p:spPr>
        </p:sp>
        <p:sp>
          <p:nvSpPr>
            <p:cNvPr name="TextBox 59" id="59"/>
            <p:cNvSpPr txBox="true"/>
            <p:nvPr/>
          </p:nvSpPr>
          <p:spPr>
            <a:xfrm>
              <a:off x="0" y="-38100"/>
              <a:ext cx="1229508" cy="934242"/>
            </a:xfrm>
            <a:prstGeom prst="rect">
              <a:avLst/>
            </a:prstGeom>
          </p:spPr>
          <p:txBody>
            <a:bodyPr anchor="ctr" rtlCol="false" tIns="50800" lIns="50800" bIns="50800" rIns="50800"/>
            <a:lstStyle/>
            <a:p>
              <a:pPr algn="ctr">
                <a:lnSpc>
                  <a:spcPts val="2800"/>
                </a:lnSpc>
              </a:pPr>
            </a:p>
          </p:txBody>
        </p:sp>
      </p:grpSp>
      <p:grpSp>
        <p:nvGrpSpPr>
          <p:cNvPr name="Group 60" id="60"/>
          <p:cNvGrpSpPr/>
          <p:nvPr/>
        </p:nvGrpSpPr>
        <p:grpSpPr>
          <a:xfrm rot="0">
            <a:off x="12660647" y="5485398"/>
            <a:ext cx="4668289" cy="3402538"/>
            <a:chOff x="0" y="0"/>
            <a:chExt cx="1229508" cy="896142"/>
          </a:xfrm>
        </p:grpSpPr>
        <p:sp>
          <p:nvSpPr>
            <p:cNvPr name="Freeform 61" id="61"/>
            <p:cNvSpPr/>
            <p:nvPr/>
          </p:nvSpPr>
          <p:spPr>
            <a:xfrm flipH="false" flipV="false" rot="0">
              <a:off x="0" y="0"/>
              <a:ext cx="1229508" cy="896142"/>
            </a:xfrm>
            <a:custGeom>
              <a:avLst/>
              <a:gdLst/>
              <a:ahLst/>
              <a:cxnLst/>
              <a:rect r="r" b="b" t="t" l="l"/>
              <a:pathLst>
                <a:path h="896142" w="1229508">
                  <a:moveTo>
                    <a:pt x="84579" y="0"/>
                  </a:moveTo>
                  <a:lnTo>
                    <a:pt x="1144930" y="0"/>
                  </a:lnTo>
                  <a:cubicBezTo>
                    <a:pt x="1167361" y="0"/>
                    <a:pt x="1188874" y="8911"/>
                    <a:pt x="1204736" y="24773"/>
                  </a:cubicBezTo>
                  <a:cubicBezTo>
                    <a:pt x="1220597" y="40634"/>
                    <a:pt x="1229508" y="62147"/>
                    <a:pt x="1229508" y="84579"/>
                  </a:cubicBezTo>
                  <a:lnTo>
                    <a:pt x="1229508" y="811563"/>
                  </a:lnTo>
                  <a:cubicBezTo>
                    <a:pt x="1229508" y="858274"/>
                    <a:pt x="1191641" y="896142"/>
                    <a:pt x="1144930" y="896142"/>
                  </a:cubicBezTo>
                  <a:lnTo>
                    <a:pt x="84579" y="896142"/>
                  </a:lnTo>
                  <a:cubicBezTo>
                    <a:pt x="62147" y="896142"/>
                    <a:pt x="40634" y="887231"/>
                    <a:pt x="24773" y="871369"/>
                  </a:cubicBezTo>
                  <a:cubicBezTo>
                    <a:pt x="8911" y="855507"/>
                    <a:pt x="0" y="833995"/>
                    <a:pt x="0" y="811563"/>
                  </a:cubicBezTo>
                  <a:lnTo>
                    <a:pt x="0" y="84579"/>
                  </a:lnTo>
                  <a:cubicBezTo>
                    <a:pt x="0" y="37867"/>
                    <a:pt x="37867" y="0"/>
                    <a:pt x="84579" y="0"/>
                  </a:cubicBezTo>
                  <a:close/>
                </a:path>
              </a:pathLst>
            </a:custGeom>
            <a:solidFill>
              <a:srgbClr val="CCE9FF">
                <a:alpha val="49804"/>
              </a:srgbClr>
            </a:solidFill>
            <a:ln w="38100" cap="rnd">
              <a:solidFill>
                <a:srgbClr val="000000">
                  <a:alpha val="49804"/>
                </a:srgbClr>
              </a:solidFill>
              <a:prstDash val="lgDash"/>
              <a:round/>
            </a:ln>
          </p:spPr>
        </p:sp>
        <p:sp>
          <p:nvSpPr>
            <p:cNvPr name="TextBox 62" id="62"/>
            <p:cNvSpPr txBox="true"/>
            <p:nvPr/>
          </p:nvSpPr>
          <p:spPr>
            <a:xfrm>
              <a:off x="0" y="-38100"/>
              <a:ext cx="1229508" cy="934242"/>
            </a:xfrm>
            <a:prstGeom prst="rect">
              <a:avLst/>
            </a:prstGeom>
          </p:spPr>
          <p:txBody>
            <a:bodyPr anchor="ctr" rtlCol="false" tIns="50800" lIns="50800" bIns="50800" rIns="50800"/>
            <a:lstStyle/>
            <a:p>
              <a:pPr algn="ctr">
                <a:lnSpc>
                  <a:spcPts val="2800"/>
                </a:lnSpc>
              </a:pPr>
            </a:p>
          </p:txBody>
        </p:sp>
      </p:grpSp>
      <p:sp>
        <p:nvSpPr>
          <p:cNvPr name="Freeform 63" id="63"/>
          <p:cNvSpPr/>
          <p:nvPr/>
        </p:nvSpPr>
        <p:spPr>
          <a:xfrm flipH="false" flipV="false" rot="0">
            <a:off x="14465588" y="7795152"/>
            <a:ext cx="1058408" cy="1058408"/>
          </a:xfrm>
          <a:custGeom>
            <a:avLst/>
            <a:gdLst/>
            <a:ahLst/>
            <a:cxnLst/>
            <a:rect r="r" b="b" t="t" l="l"/>
            <a:pathLst>
              <a:path h="1058408" w="1058408">
                <a:moveTo>
                  <a:pt x="0" y="0"/>
                </a:moveTo>
                <a:lnTo>
                  <a:pt x="1058408" y="0"/>
                </a:lnTo>
                <a:lnTo>
                  <a:pt x="1058408" y="1058409"/>
                </a:lnTo>
                <a:lnTo>
                  <a:pt x="0" y="1058409"/>
                </a:lnTo>
                <a:lnTo>
                  <a:pt x="0" y="0"/>
                </a:lnTo>
                <a:close/>
              </a:path>
            </a:pathLst>
          </a:custGeom>
          <a:blipFill>
            <a:blip r:embed="rId3"/>
            <a:stretch>
              <a:fillRect l="0" t="0" r="0" b="0"/>
            </a:stretch>
          </a:blipFill>
          <a:ln cap="sq">
            <a:noFill/>
            <a:prstDash val="solid"/>
            <a:miter/>
          </a:ln>
        </p:spPr>
      </p:sp>
      <p:grpSp>
        <p:nvGrpSpPr>
          <p:cNvPr name="Group 64" id="64"/>
          <p:cNvGrpSpPr/>
          <p:nvPr/>
        </p:nvGrpSpPr>
        <p:grpSpPr>
          <a:xfrm rot="0">
            <a:off x="6705032" y="5485398"/>
            <a:ext cx="4668289" cy="3402538"/>
            <a:chOff x="0" y="0"/>
            <a:chExt cx="1229508" cy="896142"/>
          </a:xfrm>
        </p:grpSpPr>
        <p:sp>
          <p:nvSpPr>
            <p:cNvPr name="Freeform 65" id="65"/>
            <p:cNvSpPr/>
            <p:nvPr/>
          </p:nvSpPr>
          <p:spPr>
            <a:xfrm flipH="false" flipV="false" rot="0">
              <a:off x="0" y="0"/>
              <a:ext cx="1229508" cy="896142"/>
            </a:xfrm>
            <a:custGeom>
              <a:avLst/>
              <a:gdLst/>
              <a:ahLst/>
              <a:cxnLst/>
              <a:rect r="r" b="b" t="t" l="l"/>
              <a:pathLst>
                <a:path h="896142" w="1229508">
                  <a:moveTo>
                    <a:pt x="84579" y="0"/>
                  </a:moveTo>
                  <a:lnTo>
                    <a:pt x="1144930" y="0"/>
                  </a:lnTo>
                  <a:cubicBezTo>
                    <a:pt x="1167361" y="0"/>
                    <a:pt x="1188874" y="8911"/>
                    <a:pt x="1204736" y="24773"/>
                  </a:cubicBezTo>
                  <a:cubicBezTo>
                    <a:pt x="1220597" y="40634"/>
                    <a:pt x="1229508" y="62147"/>
                    <a:pt x="1229508" y="84579"/>
                  </a:cubicBezTo>
                  <a:lnTo>
                    <a:pt x="1229508" y="811563"/>
                  </a:lnTo>
                  <a:cubicBezTo>
                    <a:pt x="1229508" y="858274"/>
                    <a:pt x="1191641" y="896142"/>
                    <a:pt x="1144930" y="896142"/>
                  </a:cubicBezTo>
                  <a:lnTo>
                    <a:pt x="84579" y="896142"/>
                  </a:lnTo>
                  <a:cubicBezTo>
                    <a:pt x="62147" y="896142"/>
                    <a:pt x="40634" y="887231"/>
                    <a:pt x="24773" y="871369"/>
                  </a:cubicBezTo>
                  <a:cubicBezTo>
                    <a:pt x="8911" y="855507"/>
                    <a:pt x="0" y="833995"/>
                    <a:pt x="0" y="811563"/>
                  </a:cubicBezTo>
                  <a:lnTo>
                    <a:pt x="0" y="84579"/>
                  </a:lnTo>
                  <a:cubicBezTo>
                    <a:pt x="0" y="37867"/>
                    <a:pt x="37867" y="0"/>
                    <a:pt x="84579" y="0"/>
                  </a:cubicBezTo>
                  <a:close/>
                </a:path>
              </a:pathLst>
            </a:custGeom>
            <a:solidFill>
              <a:srgbClr val="CCE9FF"/>
            </a:solidFill>
            <a:ln cap="rnd">
              <a:noFill/>
              <a:prstDash val="lgDash"/>
              <a:round/>
            </a:ln>
          </p:spPr>
        </p:sp>
        <p:sp>
          <p:nvSpPr>
            <p:cNvPr name="TextBox 66" id="66"/>
            <p:cNvSpPr txBox="true"/>
            <p:nvPr/>
          </p:nvSpPr>
          <p:spPr>
            <a:xfrm>
              <a:off x="0" y="-38100"/>
              <a:ext cx="1229508" cy="934242"/>
            </a:xfrm>
            <a:prstGeom prst="rect">
              <a:avLst/>
            </a:prstGeom>
          </p:spPr>
          <p:txBody>
            <a:bodyPr anchor="ctr" rtlCol="false" tIns="50800" lIns="50800" bIns="50800" rIns="50800"/>
            <a:lstStyle/>
            <a:p>
              <a:pPr algn="ctr">
                <a:lnSpc>
                  <a:spcPts val="2800"/>
                </a:lnSpc>
              </a:pPr>
            </a:p>
          </p:txBody>
        </p:sp>
      </p:grpSp>
      <p:grpSp>
        <p:nvGrpSpPr>
          <p:cNvPr name="Group 67" id="67"/>
          <p:cNvGrpSpPr/>
          <p:nvPr/>
        </p:nvGrpSpPr>
        <p:grpSpPr>
          <a:xfrm rot="0">
            <a:off x="6714557" y="5485398"/>
            <a:ext cx="4668289" cy="3402538"/>
            <a:chOff x="0" y="0"/>
            <a:chExt cx="1229508" cy="896142"/>
          </a:xfrm>
        </p:grpSpPr>
        <p:sp>
          <p:nvSpPr>
            <p:cNvPr name="Freeform 68" id="68"/>
            <p:cNvSpPr/>
            <p:nvPr/>
          </p:nvSpPr>
          <p:spPr>
            <a:xfrm flipH="false" flipV="false" rot="0">
              <a:off x="0" y="0"/>
              <a:ext cx="1229508" cy="896142"/>
            </a:xfrm>
            <a:custGeom>
              <a:avLst/>
              <a:gdLst/>
              <a:ahLst/>
              <a:cxnLst/>
              <a:rect r="r" b="b" t="t" l="l"/>
              <a:pathLst>
                <a:path h="896142" w="1229508">
                  <a:moveTo>
                    <a:pt x="84579" y="0"/>
                  </a:moveTo>
                  <a:lnTo>
                    <a:pt x="1144930" y="0"/>
                  </a:lnTo>
                  <a:cubicBezTo>
                    <a:pt x="1167361" y="0"/>
                    <a:pt x="1188874" y="8911"/>
                    <a:pt x="1204736" y="24773"/>
                  </a:cubicBezTo>
                  <a:cubicBezTo>
                    <a:pt x="1220597" y="40634"/>
                    <a:pt x="1229508" y="62147"/>
                    <a:pt x="1229508" y="84579"/>
                  </a:cubicBezTo>
                  <a:lnTo>
                    <a:pt x="1229508" y="811563"/>
                  </a:lnTo>
                  <a:cubicBezTo>
                    <a:pt x="1229508" y="858274"/>
                    <a:pt x="1191641" y="896142"/>
                    <a:pt x="1144930" y="896142"/>
                  </a:cubicBezTo>
                  <a:lnTo>
                    <a:pt x="84579" y="896142"/>
                  </a:lnTo>
                  <a:cubicBezTo>
                    <a:pt x="62147" y="896142"/>
                    <a:pt x="40634" y="887231"/>
                    <a:pt x="24773" y="871369"/>
                  </a:cubicBezTo>
                  <a:cubicBezTo>
                    <a:pt x="8911" y="855507"/>
                    <a:pt x="0" y="833995"/>
                    <a:pt x="0" y="811563"/>
                  </a:cubicBezTo>
                  <a:lnTo>
                    <a:pt x="0" y="84579"/>
                  </a:lnTo>
                  <a:cubicBezTo>
                    <a:pt x="0" y="37867"/>
                    <a:pt x="37867" y="0"/>
                    <a:pt x="84579" y="0"/>
                  </a:cubicBezTo>
                  <a:close/>
                </a:path>
              </a:pathLst>
            </a:custGeom>
            <a:solidFill>
              <a:srgbClr val="CCE9FF">
                <a:alpha val="29804"/>
              </a:srgbClr>
            </a:solidFill>
            <a:ln w="38100" cap="rnd">
              <a:solidFill>
                <a:srgbClr val="000000">
                  <a:alpha val="29804"/>
                </a:srgbClr>
              </a:solidFill>
              <a:prstDash val="lgDash"/>
              <a:round/>
            </a:ln>
          </p:spPr>
        </p:sp>
        <p:sp>
          <p:nvSpPr>
            <p:cNvPr name="TextBox 69" id="69"/>
            <p:cNvSpPr txBox="true"/>
            <p:nvPr/>
          </p:nvSpPr>
          <p:spPr>
            <a:xfrm>
              <a:off x="0" y="-38100"/>
              <a:ext cx="1229508" cy="934242"/>
            </a:xfrm>
            <a:prstGeom prst="rect">
              <a:avLst/>
            </a:prstGeom>
          </p:spPr>
          <p:txBody>
            <a:bodyPr anchor="ctr" rtlCol="false" tIns="50800" lIns="50800" bIns="50800" rIns="50800"/>
            <a:lstStyle/>
            <a:p>
              <a:pPr algn="ctr">
                <a:lnSpc>
                  <a:spcPts val="2800"/>
                </a:lnSpc>
              </a:pPr>
            </a:p>
          </p:txBody>
        </p:sp>
      </p:grpSp>
      <p:sp>
        <p:nvSpPr>
          <p:cNvPr name="Freeform 70" id="70"/>
          <p:cNvSpPr/>
          <p:nvPr/>
        </p:nvSpPr>
        <p:spPr>
          <a:xfrm flipH="false" flipV="false" rot="0">
            <a:off x="8676111" y="7912210"/>
            <a:ext cx="877570" cy="745181"/>
          </a:xfrm>
          <a:custGeom>
            <a:avLst/>
            <a:gdLst/>
            <a:ahLst/>
            <a:cxnLst/>
            <a:rect r="r" b="b" t="t" l="l"/>
            <a:pathLst>
              <a:path h="745181" w="877570">
                <a:moveTo>
                  <a:pt x="0" y="0"/>
                </a:moveTo>
                <a:lnTo>
                  <a:pt x="877570" y="0"/>
                </a:lnTo>
                <a:lnTo>
                  <a:pt x="877570" y="745181"/>
                </a:lnTo>
                <a:lnTo>
                  <a:pt x="0" y="745181"/>
                </a:lnTo>
                <a:lnTo>
                  <a:pt x="0" y="0"/>
                </a:lnTo>
                <a:close/>
              </a:path>
            </a:pathLst>
          </a:custGeom>
          <a:blipFill>
            <a:blip r:embed="rId4"/>
            <a:stretch>
              <a:fillRect l="0" t="-8883" r="0" b="-8883"/>
            </a:stretch>
          </a:blipFill>
          <a:ln cap="sq">
            <a:noFill/>
            <a:prstDash val="solid"/>
            <a:miter/>
          </a:ln>
        </p:spPr>
      </p:sp>
      <p:grpSp>
        <p:nvGrpSpPr>
          <p:cNvPr name="Group 71" id="71"/>
          <p:cNvGrpSpPr/>
          <p:nvPr/>
        </p:nvGrpSpPr>
        <p:grpSpPr>
          <a:xfrm rot="0">
            <a:off x="758942" y="1066677"/>
            <a:ext cx="4668289" cy="3402538"/>
            <a:chOff x="0" y="0"/>
            <a:chExt cx="1229508" cy="896142"/>
          </a:xfrm>
        </p:grpSpPr>
        <p:sp>
          <p:nvSpPr>
            <p:cNvPr name="Freeform 72" id="72"/>
            <p:cNvSpPr/>
            <p:nvPr/>
          </p:nvSpPr>
          <p:spPr>
            <a:xfrm flipH="false" flipV="false" rot="0">
              <a:off x="0" y="0"/>
              <a:ext cx="1229508" cy="896142"/>
            </a:xfrm>
            <a:custGeom>
              <a:avLst/>
              <a:gdLst/>
              <a:ahLst/>
              <a:cxnLst/>
              <a:rect r="r" b="b" t="t" l="l"/>
              <a:pathLst>
                <a:path h="896142" w="1229508">
                  <a:moveTo>
                    <a:pt x="84579" y="0"/>
                  </a:moveTo>
                  <a:lnTo>
                    <a:pt x="1144930" y="0"/>
                  </a:lnTo>
                  <a:cubicBezTo>
                    <a:pt x="1167361" y="0"/>
                    <a:pt x="1188874" y="8911"/>
                    <a:pt x="1204736" y="24773"/>
                  </a:cubicBezTo>
                  <a:cubicBezTo>
                    <a:pt x="1220597" y="40634"/>
                    <a:pt x="1229508" y="62147"/>
                    <a:pt x="1229508" y="84579"/>
                  </a:cubicBezTo>
                  <a:lnTo>
                    <a:pt x="1229508" y="811563"/>
                  </a:lnTo>
                  <a:cubicBezTo>
                    <a:pt x="1229508" y="858274"/>
                    <a:pt x="1191641" y="896142"/>
                    <a:pt x="1144930" y="896142"/>
                  </a:cubicBezTo>
                  <a:lnTo>
                    <a:pt x="84579" y="896142"/>
                  </a:lnTo>
                  <a:cubicBezTo>
                    <a:pt x="62147" y="896142"/>
                    <a:pt x="40634" y="887231"/>
                    <a:pt x="24773" y="871369"/>
                  </a:cubicBezTo>
                  <a:cubicBezTo>
                    <a:pt x="8911" y="855507"/>
                    <a:pt x="0" y="833995"/>
                    <a:pt x="0" y="811563"/>
                  </a:cubicBezTo>
                  <a:lnTo>
                    <a:pt x="0" y="84579"/>
                  </a:lnTo>
                  <a:cubicBezTo>
                    <a:pt x="0" y="37867"/>
                    <a:pt x="37867" y="0"/>
                    <a:pt x="84579" y="0"/>
                  </a:cubicBezTo>
                  <a:close/>
                </a:path>
              </a:pathLst>
            </a:custGeom>
            <a:solidFill>
              <a:srgbClr val="CCE9FF"/>
            </a:solidFill>
            <a:ln w="38100" cap="rnd">
              <a:solidFill>
                <a:srgbClr val="000000"/>
              </a:solidFill>
              <a:prstDash val="lgDash"/>
              <a:round/>
            </a:ln>
          </p:spPr>
        </p:sp>
        <p:sp>
          <p:nvSpPr>
            <p:cNvPr name="TextBox 73" id="73"/>
            <p:cNvSpPr txBox="true"/>
            <p:nvPr/>
          </p:nvSpPr>
          <p:spPr>
            <a:xfrm>
              <a:off x="0" y="-38100"/>
              <a:ext cx="1229508" cy="934242"/>
            </a:xfrm>
            <a:prstGeom prst="rect">
              <a:avLst/>
            </a:prstGeom>
          </p:spPr>
          <p:txBody>
            <a:bodyPr anchor="ctr" rtlCol="false" tIns="50800" lIns="50800" bIns="50800" rIns="50800"/>
            <a:lstStyle/>
            <a:p>
              <a:pPr algn="ctr">
                <a:lnSpc>
                  <a:spcPts val="2800"/>
                </a:lnSpc>
              </a:pPr>
            </a:p>
          </p:txBody>
        </p:sp>
      </p:grpSp>
      <p:grpSp>
        <p:nvGrpSpPr>
          <p:cNvPr name="Group 74" id="74"/>
          <p:cNvGrpSpPr/>
          <p:nvPr/>
        </p:nvGrpSpPr>
        <p:grpSpPr>
          <a:xfrm rot="0">
            <a:off x="1356070" y="5248729"/>
            <a:ext cx="3534095" cy="518633"/>
            <a:chOff x="0" y="0"/>
            <a:chExt cx="930791" cy="136595"/>
          </a:xfrm>
        </p:grpSpPr>
        <p:sp>
          <p:nvSpPr>
            <p:cNvPr name="Freeform 75" id="75"/>
            <p:cNvSpPr/>
            <p:nvPr/>
          </p:nvSpPr>
          <p:spPr>
            <a:xfrm flipH="false" flipV="false" rot="0">
              <a:off x="0" y="0"/>
              <a:ext cx="930791" cy="136595"/>
            </a:xfrm>
            <a:custGeom>
              <a:avLst/>
              <a:gdLst/>
              <a:ahLst/>
              <a:cxnLst/>
              <a:rect r="r" b="b" t="t" l="l"/>
              <a:pathLst>
                <a:path h="136595" w="930791">
                  <a:moveTo>
                    <a:pt x="68297" y="0"/>
                  </a:moveTo>
                  <a:lnTo>
                    <a:pt x="862493" y="0"/>
                  </a:lnTo>
                  <a:cubicBezTo>
                    <a:pt x="900213" y="0"/>
                    <a:pt x="930791" y="30578"/>
                    <a:pt x="930791" y="68297"/>
                  </a:cubicBezTo>
                  <a:lnTo>
                    <a:pt x="930791" y="68297"/>
                  </a:lnTo>
                  <a:cubicBezTo>
                    <a:pt x="930791" y="106017"/>
                    <a:pt x="900213" y="136595"/>
                    <a:pt x="862493" y="136595"/>
                  </a:cubicBezTo>
                  <a:lnTo>
                    <a:pt x="68297" y="136595"/>
                  </a:lnTo>
                  <a:cubicBezTo>
                    <a:pt x="30578" y="136595"/>
                    <a:pt x="0" y="106017"/>
                    <a:pt x="0" y="68297"/>
                  </a:cubicBezTo>
                  <a:lnTo>
                    <a:pt x="0" y="68297"/>
                  </a:lnTo>
                  <a:cubicBezTo>
                    <a:pt x="0" y="30578"/>
                    <a:pt x="30578" y="0"/>
                    <a:pt x="68297" y="0"/>
                  </a:cubicBezTo>
                  <a:close/>
                </a:path>
              </a:pathLst>
            </a:custGeom>
            <a:solidFill>
              <a:srgbClr val="17568D"/>
            </a:solidFill>
          </p:spPr>
        </p:sp>
        <p:sp>
          <p:nvSpPr>
            <p:cNvPr name="TextBox 76" id="76"/>
            <p:cNvSpPr txBox="true"/>
            <p:nvPr/>
          </p:nvSpPr>
          <p:spPr>
            <a:xfrm>
              <a:off x="0" y="-47625"/>
              <a:ext cx="930791" cy="184220"/>
            </a:xfrm>
            <a:prstGeom prst="rect">
              <a:avLst/>
            </a:prstGeom>
          </p:spPr>
          <p:txBody>
            <a:bodyPr anchor="ctr" rtlCol="false" tIns="50800" lIns="50800" bIns="50800" rIns="50800"/>
            <a:lstStyle/>
            <a:p>
              <a:pPr algn="ctr">
                <a:lnSpc>
                  <a:spcPts val="3079"/>
                </a:lnSpc>
              </a:pPr>
              <a:r>
                <a:rPr lang="en-US" sz="2199">
                  <a:solidFill>
                    <a:srgbClr val="FFFFFF"/>
                  </a:solidFill>
                  <a:latin typeface="Droid Serif Bold"/>
                </a:rPr>
                <a:t>Final Results</a:t>
              </a:r>
            </a:p>
          </p:txBody>
        </p:sp>
      </p:grpSp>
      <p:sp>
        <p:nvSpPr>
          <p:cNvPr name="Freeform 77" id="77"/>
          <p:cNvSpPr/>
          <p:nvPr/>
        </p:nvSpPr>
        <p:spPr>
          <a:xfrm flipH="false" flipV="false" rot="0">
            <a:off x="1356070" y="1567517"/>
            <a:ext cx="1423650" cy="2110532"/>
          </a:xfrm>
          <a:custGeom>
            <a:avLst/>
            <a:gdLst/>
            <a:ahLst/>
            <a:cxnLst/>
            <a:rect r="r" b="b" t="t" l="l"/>
            <a:pathLst>
              <a:path h="2110532" w="1423650">
                <a:moveTo>
                  <a:pt x="0" y="0"/>
                </a:moveTo>
                <a:lnTo>
                  <a:pt x="1423650" y="0"/>
                </a:lnTo>
                <a:lnTo>
                  <a:pt x="1423650" y="2110533"/>
                </a:lnTo>
                <a:lnTo>
                  <a:pt x="0" y="211053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78" id="78"/>
          <p:cNvSpPr txBox="true"/>
          <p:nvPr/>
        </p:nvSpPr>
        <p:spPr>
          <a:xfrm rot="0">
            <a:off x="318585" y="113685"/>
            <a:ext cx="6782044" cy="530860"/>
          </a:xfrm>
          <a:prstGeom prst="rect">
            <a:avLst/>
          </a:prstGeom>
        </p:spPr>
        <p:txBody>
          <a:bodyPr anchor="t" rtlCol="false" tIns="0" lIns="0" bIns="0" rIns="0">
            <a:spAutoFit/>
          </a:bodyPr>
          <a:lstStyle/>
          <a:p>
            <a:pPr algn="l">
              <a:lnSpc>
                <a:spcPts val="4339"/>
              </a:lnSpc>
              <a:spcBef>
                <a:spcPct val="0"/>
              </a:spcBef>
            </a:pPr>
            <a:r>
              <a:rPr lang="en-US" sz="3099">
                <a:solidFill>
                  <a:srgbClr val="FFFFFF"/>
                </a:solidFill>
                <a:latin typeface="Lovelo"/>
              </a:rPr>
              <a:t>Final Stacked Ensemble pipeline</a:t>
            </a:r>
          </a:p>
        </p:txBody>
      </p:sp>
      <p:sp>
        <p:nvSpPr>
          <p:cNvPr name="TextBox 79" id="79"/>
          <p:cNvSpPr txBox="true"/>
          <p:nvPr/>
        </p:nvSpPr>
        <p:spPr>
          <a:xfrm rot="0">
            <a:off x="7362357" y="1336228"/>
            <a:ext cx="3760056" cy="1757016"/>
          </a:xfrm>
          <a:prstGeom prst="rect">
            <a:avLst/>
          </a:prstGeom>
        </p:spPr>
        <p:txBody>
          <a:bodyPr anchor="t" rtlCol="false" tIns="0" lIns="0" bIns="0" rIns="0">
            <a:spAutoFit/>
          </a:bodyPr>
          <a:lstStyle/>
          <a:p>
            <a:pPr algn="just" marL="367277" indent="-183638" lvl="1">
              <a:lnSpc>
                <a:spcPts val="2381"/>
              </a:lnSpc>
              <a:spcBef>
                <a:spcPct val="0"/>
              </a:spcBef>
              <a:buFont typeface="Arial"/>
              <a:buChar char="•"/>
            </a:pPr>
            <a:r>
              <a:rPr lang="en-US" sz="1701">
                <a:solidFill>
                  <a:srgbClr val="000000"/>
                </a:solidFill>
                <a:latin typeface="Montserrat Bold"/>
              </a:rPr>
              <a:t>Ensured</a:t>
            </a:r>
            <a:r>
              <a:rPr lang="en-US" sz="1701">
                <a:solidFill>
                  <a:srgbClr val="000000"/>
                </a:solidFill>
                <a:latin typeface="Montserrat Bold"/>
              </a:rPr>
              <a:t> reproducibility by setting a seed for consistent results.</a:t>
            </a:r>
          </a:p>
          <a:p>
            <a:pPr algn="just" marL="367277" indent="-183638" lvl="1">
              <a:lnSpc>
                <a:spcPts val="2381"/>
              </a:lnSpc>
              <a:buFont typeface="Arial"/>
              <a:buChar char="•"/>
            </a:pPr>
            <a:r>
              <a:rPr lang="en-US" sz="1701">
                <a:solidFill>
                  <a:srgbClr val="000000"/>
                </a:solidFill>
                <a:latin typeface="Montserrat Bold"/>
              </a:rPr>
              <a:t>Utilized an Extra Trees Regressor and a Keras neural network as base models</a:t>
            </a:r>
          </a:p>
        </p:txBody>
      </p:sp>
      <p:sp>
        <p:nvSpPr>
          <p:cNvPr name="TextBox 80" id="80"/>
          <p:cNvSpPr txBox="true"/>
          <p:nvPr/>
        </p:nvSpPr>
        <p:spPr>
          <a:xfrm rot="0">
            <a:off x="13086970" y="1662767"/>
            <a:ext cx="3834693" cy="2482967"/>
          </a:xfrm>
          <a:prstGeom prst="rect">
            <a:avLst/>
          </a:prstGeom>
        </p:spPr>
        <p:txBody>
          <a:bodyPr anchor="t" rtlCol="false" tIns="0" lIns="0" bIns="0" rIns="0">
            <a:spAutoFit/>
          </a:bodyPr>
          <a:lstStyle/>
          <a:p>
            <a:pPr algn="just" marL="437452" indent="-218726" lvl="1">
              <a:lnSpc>
                <a:spcPts val="2836"/>
              </a:lnSpc>
              <a:spcBef>
                <a:spcPct val="0"/>
              </a:spcBef>
              <a:buFont typeface="Arial"/>
              <a:buChar char="•"/>
            </a:pPr>
            <a:r>
              <a:rPr lang="en-US" sz="2026">
                <a:solidFill>
                  <a:srgbClr val="000000">
                    <a:alpha val="81961"/>
                  </a:srgbClr>
                </a:solidFill>
                <a:latin typeface="Montserrat Bold"/>
              </a:rPr>
              <a:t>Conducted</a:t>
            </a:r>
            <a:r>
              <a:rPr lang="en-US" sz="2026">
                <a:solidFill>
                  <a:srgbClr val="000000">
                    <a:alpha val="81961"/>
                  </a:srgbClr>
                </a:solidFill>
                <a:latin typeface="Montserrat Bold"/>
              </a:rPr>
              <a:t> 10-fold cross-validation with shuffling for robust evaluation.</a:t>
            </a:r>
          </a:p>
          <a:p>
            <a:pPr algn="just" marL="437452" indent="-218726" lvl="1">
              <a:lnSpc>
                <a:spcPts val="2836"/>
              </a:lnSpc>
              <a:spcBef>
                <a:spcPct val="0"/>
              </a:spcBef>
              <a:buFont typeface="Arial"/>
              <a:buChar char="•"/>
            </a:pPr>
            <a:r>
              <a:rPr lang="en-US" sz="2026">
                <a:solidFill>
                  <a:srgbClr val="000000">
                    <a:alpha val="81961"/>
                  </a:srgbClr>
                </a:solidFill>
                <a:latin typeface="Montserrat Bold"/>
              </a:rPr>
              <a:t>Split training data into train and validation sets for each fold.</a:t>
            </a:r>
          </a:p>
          <a:p>
            <a:pPr algn="just">
              <a:lnSpc>
                <a:spcPts val="2836"/>
              </a:lnSpc>
              <a:spcBef>
                <a:spcPct val="0"/>
              </a:spcBef>
            </a:pPr>
          </a:p>
        </p:txBody>
      </p:sp>
      <p:sp>
        <p:nvSpPr>
          <p:cNvPr name="TextBox 81" id="81"/>
          <p:cNvSpPr txBox="true"/>
          <p:nvPr/>
        </p:nvSpPr>
        <p:spPr>
          <a:xfrm rot="0">
            <a:off x="12855962" y="5823686"/>
            <a:ext cx="4277660" cy="2258314"/>
          </a:xfrm>
          <a:prstGeom prst="rect">
            <a:avLst/>
          </a:prstGeom>
        </p:spPr>
        <p:txBody>
          <a:bodyPr anchor="t" rtlCol="false" tIns="0" lIns="0" bIns="0" rIns="0">
            <a:spAutoFit/>
          </a:bodyPr>
          <a:lstStyle/>
          <a:p>
            <a:pPr algn="l" marL="397255" indent="-198628" lvl="1">
              <a:lnSpc>
                <a:spcPts val="2575"/>
              </a:lnSpc>
              <a:buFont typeface="Arial"/>
              <a:buChar char="•"/>
            </a:pPr>
            <a:r>
              <a:rPr lang="en-US" sz="1839">
                <a:solidFill>
                  <a:srgbClr val="000000"/>
                </a:solidFill>
                <a:latin typeface="Montserrat Bold"/>
              </a:rPr>
              <a:t>Trained base models and stacked predictions for input to the meta-learner. </a:t>
            </a:r>
          </a:p>
          <a:p>
            <a:pPr algn="l" marL="397255" indent="-198628" lvl="1">
              <a:lnSpc>
                <a:spcPts val="2575"/>
              </a:lnSpc>
              <a:buFont typeface="Arial"/>
              <a:buChar char="•"/>
            </a:pPr>
            <a:r>
              <a:rPr lang="en-US" sz="1839">
                <a:solidFill>
                  <a:srgbClr val="000000"/>
                </a:solidFill>
                <a:latin typeface="Montserrat Bold"/>
              </a:rPr>
              <a:t>Trained the meta-learner (Extra Trees Regressor) on stacked predictions.</a:t>
            </a:r>
          </a:p>
          <a:p>
            <a:pPr algn="l">
              <a:lnSpc>
                <a:spcPts val="2575"/>
              </a:lnSpc>
            </a:pPr>
          </a:p>
        </p:txBody>
      </p:sp>
      <p:sp>
        <p:nvSpPr>
          <p:cNvPr name="TextBox 82" id="82"/>
          <p:cNvSpPr txBox="true"/>
          <p:nvPr/>
        </p:nvSpPr>
        <p:spPr>
          <a:xfrm rot="0">
            <a:off x="7113650" y="5823686"/>
            <a:ext cx="3939814" cy="2258314"/>
          </a:xfrm>
          <a:prstGeom prst="rect">
            <a:avLst/>
          </a:prstGeom>
        </p:spPr>
        <p:txBody>
          <a:bodyPr anchor="t" rtlCol="false" tIns="0" lIns="0" bIns="0" rIns="0">
            <a:spAutoFit/>
          </a:bodyPr>
          <a:lstStyle/>
          <a:p>
            <a:pPr algn="just" marL="397255" indent="-198628" lvl="1">
              <a:lnSpc>
                <a:spcPts val="2575"/>
              </a:lnSpc>
              <a:spcBef>
                <a:spcPct val="0"/>
              </a:spcBef>
              <a:buFont typeface="Arial"/>
              <a:buChar char="•"/>
            </a:pPr>
            <a:r>
              <a:rPr lang="en-US" sz="1839">
                <a:solidFill>
                  <a:srgbClr val="000000"/>
                </a:solidFill>
                <a:latin typeface="Montserrat Bold"/>
              </a:rPr>
              <a:t>Eval</a:t>
            </a:r>
            <a:r>
              <a:rPr lang="en-US" sz="1839">
                <a:solidFill>
                  <a:srgbClr val="000000"/>
                </a:solidFill>
                <a:latin typeface="Montserrat Bold"/>
              </a:rPr>
              <a:t>uated ensemble predictions using R-squared score on the test set.</a:t>
            </a:r>
          </a:p>
          <a:p>
            <a:pPr algn="just" marL="397255" indent="-198628" lvl="1">
              <a:lnSpc>
                <a:spcPts val="2575"/>
              </a:lnSpc>
              <a:spcBef>
                <a:spcPct val="0"/>
              </a:spcBef>
              <a:buFont typeface="Arial"/>
              <a:buChar char="•"/>
            </a:pPr>
            <a:r>
              <a:rPr lang="en-US" sz="1839">
                <a:solidFill>
                  <a:srgbClr val="000000"/>
                </a:solidFill>
                <a:latin typeface="Montserrat Bold"/>
              </a:rPr>
              <a:t>Averaged R-squared scores across 10 folds to summarize performance.</a:t>
            </a:r>
          </a:p>
          <a:p>
            <a:pPr algn="just">
              <a:lnSpc>
                <a:spcPts val="2575"/>
              </a:lnSpc>
              <a:spcBef>
                <a:spcPct val="0"/>
              </a:spcBef>
            </a:pPr>
          </a:p>
        </p:txBody>
      </p:sp>
      <p:sp>
        <p:nvSpPr>
          <p:cNvPr name="TextBox 83" id="83"/>
          <p:cNvSpPr txBox="true"/>
          <p:nvPr/>
        </p:nvSpPr>
        <p:spPr>
          <a:xfrm rot="0">
            <a:off x="-88303" y="9796227"/>
            <a:ext cx="3055501" cy="260350"/>
          </a:xfrm>
          <a:prstGeom prst="rect">
            <a:avLst/>
          </a:prstGeom>
        </p:spPr>
        <p:txBody>
          <a:bodyPr anchor="t" rtlCol="false" tIns="0" lIns="0" bIns="0" rIns="0">
            <a:spAutoFit/>
          </a:bodyPr>
          <a:lstStyle/>
          <a:p>
            <a:pPr algn="ctr">
              <a:lnSpc>
                <a:spcPts val="1700"/>
              </a:lnSpc>
            </a:pPr>
            <a:r>
              <a:rPr lang="en-US" sz="2000">
                <a:solidFill>
                  <a:srgbClr val="FFFFFF">
                    <a:alpha val="64706"/>
                  </a:srgbClr>
                </a:solidFill>
                <a:latin typeface="Poppins Bold"/>
              </a:rPr>
              <a:t>Problem Statement</a:t>
            </a:r>
          </a:p>
        </p:txBody>
      </p:sp>
      <p:sp>
        <p:nvSpPr>
          <p:cNvPr name="TextBox 84" id="84"/>
          <p:cNvSpPr txBox="true"/>
          <p:nvPr/>
        </p:nvSpPr>
        <p:spPr>
          <a:xfrm rot="0">
            <a:off x="5232300" y="9658103"/>
            <a:ext cx="1954054" cy="513715"/>
          </a:xfrm>
          <a:prstGeom prst="rect">
            <a:avLst/>
          </a:prstGeom>
        </p:spPr>
        <p:txBody>
          <a:bodyPr anchor="t" rtlCol="false" tIns="0" lIns="0" bIns="0" rIns="0">
            <a:spAutoFit/>
          </a:bodyPr>
          <a:lstStyle/>
          <a:p>
            <a:pPr algn="ctr">
              <a:lnSpc>
                <a:spcPts val="1880"/>
              </a:lnSpc>
            </a:pPr>
            <a:r>
              <a:rPr lang="en-US" sz="2000">
                <a:solidFill>
                  <a:srgbClr val="FFFFFF">
                    <a:alpha val="64706"/>
                  </a:srgbClr>
                </a:solidFill>
                <a:latin typeface="Poppins Bold"/>
              </a:rPr>
              <a:t>Data Preprocessing</a:t>
            </a:r>
          </a:p>
        </p:txBody>
      </p:sp>
      <p:sp>
        <p:nvSpPr>
          <p:cNvPr name="TextBox 85" id="85"/>
          <p:cNvSpPr txBox="true"/>
          <p:nvPr/>
        </p:nvSpPr>
        <p:spPr>
          <a:xfrm rot="0">
            <a:off x="7094476" y="9675068"/>
            <a:ext cx="2269808" cy="513715"/>
          </a:xfrm>
          <a:prstGeom prst="rect">
            <a:avLst/>
          </a:prstGeom>
        </p:spPr>
        <p:txBody>
          <a:bodyPr anchor="t" rtlCol="false" tIns="0" lIns="0" bIns="0" rIns="0">
            <a:spAutoFit/>
          </a:bodyPr>
          <a:lstStyle/>
          <a:p>
            <a:pPr algn="ctr">
              <a:lnSpc>
                <a:spcPts val="1880"/>
              </a:lnSpc>
            </a:pPr>
            <a:r>
              <a:rPr lang="en-US" sz="2000">
                <a:solidFill>
                  <a:srgbClr val="FFFFFF">
                    <a:alpha val="64706"/>
                  </a:srgbClr>
                </a:solidFill>
                <a:latin typeface="Poppins Bold"/>
              </a:rPr>
              <a:t>Data Visualisation</a:t>
            </a:r>
          </a:p>
        </p:txBody>
      </p:sp>
      <p:sp>
        <p:nvSpPr>
          <p:cNvPr name="TextBox 86" id="86"/>
          <p:cNvSpPr txBox="true"/>
          <p:nvPr/>
        </p:nvSpPr>
        <p:spPr>
          <a:xfrm rot="0">
            <a:off x="9286857" y="9531738"/>
            <a:ext cx="1835556" cy="640080"/>
          </a:xfrm>
          <a:prstGeom prst="rect">
            <a:avLst/>
          </a:prstGeom>
        </p:spPr>
        <p:txBody>
          <a:bodyPr anchor="t" rtlCol="false" tIns="0" lIns="0" bIns="0" rIns="0">
            <a:spAutoFit/>
          </a:bodyPr>
          <a:lstStyle/>
          <a:p>
            <a:pPr algn="ctr">
              <a:lnSpc>
                <a:spcPts val="2520"/>
              </a:lnSpc>
              <a:spcBef>
                <a:spcPct val="0"/>
              </a:spcBef>
            </a:pPr>
            <a:r>
              <a:rPr lang="en-US" sz="1800">
                <a:solidFill>
                  <a:srgbClr val="FFFFFF">
                    <a:alpha val="64706"/>
                  </a:srgbClr>
                </a:solidFill>
                <a:latin typeface="Poppins Bold"/>
              </a:rPr>
              <a:t>Base Model Selection</a:t>
            </a:r>
          </a:p>
        </p:txBody>
      </p:sp>
      <p:sp>
        <p:nvSpPr>
          <p:cNvPr name="TextBox 87" id="87"/>
          <p:cNvSpPr txBox="true"/>
          <p:nvPr/>
        </p:nvSpPr>
        <p:spPr>
          <a:xfrm rot="0">
            <a:off x="14318313" y="9593184"/>
            <a:ext cx="1498759" cy="720725"/>
          </a:xfrm>
          <a:prstGeom prst="rect">
            <a:avLst/>
          </a:prstGeom>
        </p:spPr>
        <p:txBody>
          <a:bodyPr anchor="t" rtlCol="false" tIns="0" lIns="0" bIns="0" rIns="0">
            <a:spAutoFit/>
          </a:bodyPr>
          <a:lstStyle/>
          <a:p>
            <a:pPr algn="ctr">
              <a:lnSpc>
                <a:spcPts val="2800"/>
              </a:lnSpc>
              <a:spcBef>
                <a:spcPct val="0"/>
              </a:spcBef>
            </a:pPr>
            <a:r>
              <a:rPr lang="en-US" sz="2000">
                <a:solidFill>
                  <a:srgbClr val="FFFFFF">
                    <a:alpha val="64706"/>
                  </a:srgbClr>
                </a:solidFill>
                <a:latin typeface="Poppins Bold"/>
              </a:rPr>
              <a:t>SHAP Values</a:t>
            </a:r>
          </a:p>
        </p:txBody>
      </p:sp>
      <p:sp>
        <p:nvSpPr>
          <p:cNvPr name="TextBox 88" id="88"/>
          <p:cNvSpPr txBox="true"/>
          <p:nvPr/>
        </p:nvSpPr>
        <p:spPr>
          <a:xfrm rot="0">
            <a:off x="15378921" y="9700150"/>
            <a:ext cx="2560915" cy="368300"/>
          </a:xfrm>
          <a:prstGeom prst="rect">
            <a:avLst/>
          </a:prstGeom>
        </p:spPr>
        <p:txBody>
          <a:bodyPr anchor="t" rtlCol="false" tIns="0" lIns="0" bIns="0" rIns="0">
            <a:spAutoFit/>
          </a:bodyPr>
          <a:lstStyle/>
          <a:p>
            <a:pPr algn="ctr">
              <a:lnSpc>
                <a:spcPts val="2800"/>
              </a:lnSpc>
              <a:spcBef>
                <a:spcPct val="0"/>
              </a:spcBef>
            </a:pPr>
            <a:r>
              <a:rPr lang="en-US" sz="2000">
                <a:solidFill>
                  <a:srgbClr val="FFFFFF">
                    <a:alpha val="64706"/>
                  </a:srgbClr>
                </a:solidFill>
                <a:latin typeface="Poppins Bold"/>
              </a:rPr>
              <a:t>Inferences</a:t>
            </a:r>
          </a:p>
        </p:txBody>
      </p:sp>
      <p:sp>
        <p:nvSpPr>
          <p:cNvPr name="TextBox 89" id="89"/>
          <p:cNvSpPr txBox="true"/>
          <p:nvPr/>
        </p:nvSpPr>
        <p:spPr>
          <a:xfrm rot="0">
            <a:off x="11373321" y="9484747"/>
            <a:ext cx="2733315" cy="665747"/>
          </a:xfrm>
          <a:prstGeom prst="rect">
            <a:avLst/>
          </a:prstGeom>
        </p:spPr>
        <p:txBody>
          <a:bodyPr anchor="t" rtlCol="false" tIns="0" lIns="0" bIns="0" rIns="0">
            <a:spAutoFit/>
          </a:bodyPr>
          <a:lstStyle/>
          <a:p>
            <a:pPr algn="ctr">
              <a:lnSpc>
                <a:spcPts val="2680"/>
              </a:lnSpc>
            </a:pPr>
            <a:r>
              <a:rPr lang="en-US" sz="1914">
                <a:solidFill>
                  <a:srgbClr val="FFFFFF"/>
                </a:solidFill>
                <a:latin typeface="Poppins Bold"/>
              </a:rPr>
              <a:t>Final Stacked Ensemble Pipeline</a:t>
            </a:r>
          </a:p>
        </p:txBody>
      </p:sp>
      <p:sp>
        <p:nvSpPr>
          <p:cNvPr name="TextBox 90" id="90"/>
          <p:cNvSpPr txBox="true"/>
          <p:nvPr/>
        </p:nvSpPr>
        <p:spPr>
          <a:xfrm rot="0">
            <a:off x="2795748" y="9783845"/>
            <a:ext cx="2265102" cy="275590"/>
          </a:xfrm>
          <a:prstGeom prst="rect">
            <a:avLst/>
          </a:prstGeom>
        </p:spPr>
        <p:txBody>
          <a:bodyPr anchor="t" rtlCol="false" tIns="0" lIns="0" bIns="0" rIns="0">
            <a:spAutoFit/>
          </a:bodyPr>
          <a:lstStyle/>
          <a:p>
            <a:pPr algn="ctr">
              <a:lnSpc>
                <a:spcPts val="1880"/>
              </a:lnSpc>
            </a:pPr>
            <a:r>
              <a:rPr lang="en-US" sz="2000">
                <a:solidFill>
                  <a:srgbClr val="FFFFFF">
                    <a:alpha val="64706"/>
                  </a:srgbClr>
                </a:solidFill>
                <a:latin typeface="Poppins Bold"/>
              </a:rPr>
              <a:t>Data Landscape</a:t>
            </a:r>
          </a:p>
        </p:txBody>
      </p:sp>
      <p:sp>
        <p:nvSpPr>
          <p:cNvPr name="TextBox 91" id="91"/>
          <p:cNvSpPr txBox="true"/>
          <p:nvPr/>
        </p:nvSpPr>
        <p:spPr>
          <a:xfrm rot="0">
            <a:off x="3204002" y="1326703"/>
            <a:ext cx="1686164" cy="2780454"/>
          </a:xfrm>
          <a:prstGeom prst="rect">
            <a:avLst/>
          </a:prstGeom>
        </p:spPr>
        <p:txBody>
          <a:bodyPr anchor="t" rtlCol="false" tIns="0" lIns="0" bIns="0" rIns="0">
            <a:spAutoFit/>
          </a:bodyPr>
          <a:lstStyle/>
          <a:p>
            <a:pPr algn="ctr" marL="492968" indent="-246484" lvl="1">
              <a:lnSpc>
                <a:spcPts val="3196"/>
              </a:lnSpc>
              <a:buFont typeface="Arial"/>
              <a:buChar char="•"/>
            </a:pPr>
            <a:r>
              <a:rPr lang="en-US" sz="2283">
                <a:solidFill>
                  <a:srgbClr val="000000"/>
                </a:solidFill>
                <a:latin typeface="Montserrat Bold"/>
              </a:rPr>
              <a:t>Tg</a:t>
            </a:r>
          </a:p>
          <a:p>
            <a:pPr algn="ctr" marL="492968" indent="-246484" lvl="1">
              <a:lnSpc>
                <a:spcPts val="3196"/>
              </a:lnSpc>
              <a:buFont typeface="Arial"/>
              <a:buChar char="•"/>
            </a:pPr>
            <a:r>
              <a:rPr lang="en-US" sz="2283">
                <a:solidFill>
                  <a:srgbClr val="000000"/>
                </a:solidFill>
                <a:latin typeface="Montserrat Bold"/>
              </a:rPr>
              <a:t>Tx</a:t>
            </a:r>
          </a:p>
          <a:p>
            <a:pPr algn="ctr" marL="492968" indent="-246484" lvl="1">
              <a:lnSpc>
                <a:spcPts val="3196"/>
              </a:lnSpc>
              <a:buFont typeface="Arial"/>
              <a:buChar char="•"/>
            </a:pPr>
            <a:r>
              <a:rPr lang="en-US" sz="2283">
                <a:solidFill>
                  <a:srgbClr val="000000"/>
                </a:solidFill>
                <a:latin typeface="Montserrat Bold"/>
              </a:rPr>
              <a:t>Tl</a:t>
            </a:r>
          </a:p>
          <a:p>
            <a:pPr algn="ctr" marL="492968" indent="-246484" lvl="1">
              <a:lnSpc>
                <a:spcPts val="3196"/>
              </a:lnSpc>
              <a:buFont typeface="Arial"/>
              <a:buChar char="•"/>
            </a:pPr>
            <a:r>
              <a:rPr lang="en-US" sz="2283">
                <a:solidFill>
                  <a:srgbClr val="000000"/>
                </a:solidFill>
                <a:latin typeface="Montserrat Bold"/>
              </a:rPr>
              <a:t>TEN</a:t>
            </a:r>
          </a:p>
          <a:p>
            <a:pPr algn="ctr" marL="492968" indent="-246484" lvl="1">
              <a:lnSpc>
                <a:spcPts val="3196"/>
              </a:lnSpc>
              <a:buFont typeface="Arial"/>
              <a:buChar char="•"/>
            </a:pPr>
            <a:r>
              <a:rPr lang="en-US" sz="2283">
                <a:solidFill>
                  <a:srgbClr val="000000"/>
                </a:solidFill>
                <a:latin typeface="Montserrat Bold"/>
              </a:rPr>
              <a:t> VA</a:t>
            </a:r>
          </a:p>
          <a:p>
            <a:pPr algn="ctr" marL="492968" indent="-246484" lvl="1">
              <a:lnSpc>
                <a:spcPts val="3196"/>
              </a:lnSpc>
              <a:buFont typeface="Arial"/>
              <a:buChar char="•"/>
            </a:pPr>
            <a:r>
              <a:rPr lang="en-US" sz="2283">
                <a:solidFill>
                  <a:srgbClr val="000000"/>
                </a:solidFill>
                <a:latin typeface="Montserrat Bold"/>
              </a:rPr>
              <a:t>d</a:t>
            </a:r>
          </a:p>
          <a:p>
            <a:pPr algn="ctr" marL="492968" indent="-246484" lvl="1">
              <a:lnSpc>
                <a:spcPts val="3196"/>
              </a:lnSpc>
              <a:buFont typeface="Arial"/>
              <a:buChar char="•"/>
            </a:pPr>
            <a:r>
              <a:rPr lang="en-US" sz="2283">
                <a:solidFill>
                  <a:srgbClr val="000000"/>
                </a:solidFill>
                <a:latin typeface="Montserrat Bold"/>
              </a:rPr>
              <a:t> Sm</a:t>
            </a:r>
          </a:p>
        </p:txBody>
      </p:sp>
      <p:sp>
        <p:nvSpPr>
          <p:cNvPr name="TextBox 92" id="92"/>
          <p:cNvSpPr txBox="true"/>
          <p:nvPr/>
        </p:nvSpPr>
        <p:spPr>
          <a:xfrm rot="0">
            <a:off x="1153211" y="5823686"/>
            <a:ext cx="3939814" cy="315214"/>
          </a:xfrm>
          <a:prstGeom prst="rect">
            <a:avLst/>
          </a:prstGeom>
        </p:spPr>
        <p:txBody>
          <a:bodyPr anchor="t" rtlCol="false" tIns="0" lIns="0" bIns="0" rIns="0">
            <a:spAutoFit/>
          </a:bodyPr>
          <a:lstStyle/>
          <a:p>
            <a:pPr algn="l">
              <a:lnSpc>
                <a:spcPts val="2575"/>
              </a:lnSpc>
              <a:spcBef>
                <a:spcPct val="0"/>
              </a:spcBef>
            </a:pPr>
          </a:p>
        </p:txBody>
      </p:sp>
      <p:sp>
        <p:nvSpPr>
          <p:cNvPr name="TextBox 93" id="93"/>
          <p:cNvSpPr txBox="true"/>
          <p:nvPr/>
        </p:nvSpPr>
        <p:spPr>
          <a:xfrm rot="0">
            <a:off x="1121036" y="5952718"/>
            <a:ext cx="3939814" cy="2499615"/>
          </a:xfrm>
          <a:prstGeom prst="rect">
            <a:avLst/>
          </a:prstGeom>
        </p:spPr>
        <p:txBody>
          <a:bodyPr anchor="t" rtlCol="false" tIns="0" lIns="0" bIns="0" rIns="0">
            <a:spAutoFit/>
          </a:bodyPr>
          <a:lstStyle/>
          <a:p>
            <a:pPr algn="l" marL="613150" indent="-306575" lvl="1">
              <a:lnSpc>
                <a:spcPts val="3975"/>
              </a:lnSpc>
              <a:buFont typeface="Arial"/>
              <a:buChar char="•"/>
            </a:pPr>
            <a:r>
              <a:rPr lang="en-US" sz="2839">
                <a:solidFill>
                  <a:srgbClr val="000000"/>
                </a:solidFill>
                <a:latin typeface="Montserrat Bold"/>
              </a:rPr>
              <a:t> R2 score = 0.822 </a:t>
            </a:r>
          </a:p>
          <a:p>
            <a:pPr algn="l" marL="613150" indent="-306575" lvl="1">
              <a:lnSpc>
                <a:spcPts val="3975"/>
              </a:lnSpc>
              <a:buFont typeface="Arial"/>
              <a:buChar char="•"/>
            </a:pPr>
            <a:r>
              <a:rPr lang="en-US" sz="2839">
                <a:solidFill>
                  <a:srgbClr val="000000"/>
                </a:solidFill>
                <a:latin typeface="Montserrat Bold"/>
              </a:rPr>
              <a:t>Standard Deviation                (R2-Scores)</a:t>
            </a:r>
          </a:p>
          <a:p>
            <a:pPr algn="l">
              <a:lnSpc>
                <a:spcPts val="3975"/>
              </a:lnSpc>
            </a:pPr>
            <a:r>
              <a:rPr lang="en-US" sz="2839">
                <a:solidFill>
                  <a:srgbClr val="000000"/>
                </a:solidFill>
                <a:latin typeface="Montserrat Bold"/>
              </a:rPr>
              <a:t>    = 0.0664 (6.64%)</a:t>
            </a:r>
          </a:p>
        </p:txBody>
      </p:sp>
      <p:sp>
        <p:nvSpPr>
          <p:cNvPr name="Freeform 94" id="94"/>
          <p:cNvSpPr/>
          <p:nvPr/>
        </p:nvSpPr>
        <p:spPr>
          <a:xfrm flipH="false" flipV="false" rot="0">
            <a:off x="318585" y="1015843"/>
            <a:ext cx="1001401" cy="1001401"/>
          </a:xfrm>
          <a:custGeom>
            <a:avLst/>
            <a:gdLst/>
            <a:ahLst/>
            <a:cxnLst/>
            <a:rect r="r" b="b" t="t" l="l"/>
            <a:pathLst>
              <a:path h="1001401" w="1001401">
                <a:moveTo>
                  <a:pt x="0" y="0"/>
                </a:moveTo>
                <a:lnTo>
                  <a:pt x="1001401" y="0"/>
                </a:lnTo>
                <a:lnTo>
                  <a:pt x="1001401" y="1001401"/>
                </a:lnTo>
                <a:lnTo>
                  <a:pt x="0" y="100140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95" id="95"/>
          <p:cNvSpPr/>
          <p:nvPr/>
        </p:nvSpPr>
        <p:spPr>
          <a:xfrm flipH="false" flipV="false" rot="0">
            <a:off x="6355691" y="5137500"/>
            <a:ext cx="1001401" cy="1001401"/>
          </a:xfrm>
          <a:custGeom>
            <a:avLst/>
            <a:gdLst/>
            <a:ahLst/>
            <a:cxnLst/>
            <a:rect r="r" b="b" t="t" l="l"/>
            <a:pathLst>
              <a:path h="1001401" w="1001401">
                <a:moveTo>
                  <a:pt x="0" y="0"/>
                </a:moveTo>
                <a:lnTo>
                  <a:pt x="1001401" y="0"/>
                </a:lnTo>
                <a:lnTo>
                  <a:pt x="1001401" y="1001400"/>
                </a:lnTo>
                <a:lnTo>
                  <a:pt x="0" y="10014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96" id="96"/>
          <p:cNvSpPr/>
          <p:nvPr/>
        </p:nvSpPr>
        <p:spPr>
          <a:xfrm flipH="false" flipV="false" rot="0">
            <a:off x="12445086" y="877703"/>
            <a:ext cx="1001401" cy="1001401"/>
          </a:xfrm>
          <a:custGeom>
            <a:avLst/>
            <a:gdLst/>
            <a:ahLst/>
            <a:cxnLst/>
            <a:rect r="r" b="b" t="t" l="l"/>
            <a:pathLst>
              <a:path h="1001401" w="1001401">
                <a:moveTo>
                  <a:pt x="0" y="0"/>
                </a:moveTo>
                <a:lnTo>
                  <a:pt x="1001401" y="0"/>
                </a:lnTo>
                <a:lnTo>
                  <a:pt x="1001401" y="1001401"/>
                </a:lnTo>
                <a:lnTo>
                  <a:pt x="0" y="100140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97" id="97"/>
          <p:cNvSpPr/>
          <p:nvPr/>
        </p:nvSpPr>
        <p:spPr>
          <a:xfrm flipH="false" flipV="false" rot="0">
            <a:off x="6355691" y="930645"/>
            <a:ext cx="1001401" cy="1001401"/>
          </a:xfrm>
          <a:custGeom>
            <a:avLst/>
            <a:gdLst/>
            <a:ahLst/>
            <a:cxnLst/>
            <a:rect r="r" b="b" t="t" l="l"/>
            <a:pathLst>
              <a:path h="1001401" w="1001401">
                <a:moveTo>
                  <a:pt x="0" y="0"/>
                </a:moveTo>
                <a:lnTo>
                  <a:pt x="1001401" y="0"/>
                </a:lnTo>
                <a:lnTo>
                  <a:pt x="1001401" y="1001401"/>
                </a:lnTo>
                <a:lnTo>
                  <a:pt x="0" y="100140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98" id="98"/>
          <p:cNvSpPr/>
          <p:nvPr/>
        </p:nvSpPr>
        <p:spPr>
          <a:xfrm flipH="false" flipV="false" rot="0">
            <a:off x="12445086" y="4860385"/>
            <a:ext cx="1001401" cy="1001401"/>
          </a:xfrm>
          <a:custGeom>
            <a:avLst/>
            <a:gdLst/>
            <a:ahLst/>
            <a:cxnLst/>
            <a:rect r="r" b="b" t="t" l="l"/>
            <a:pathLst>
              <a:path h="1001401" w="1001401">
                <a:moveTo>
                  <a:pt x="0" y="0"/>
                </a:moveTo>
                <a:lnTo>
                  <a:pt x="1001401" y="0"/>
                </a:lnTo>
                <a:lnTo>
                  <a:pt x="1001401" y="1001401"/>
                </a:lnTo>
                <a:lnTo>
                  <a:pt x="0" y="100140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99" id="99"/>
          <p:cNvSpPr txBox="true"/>
          <p:nvPr/>
        </p:nvSpPr>
        <p:spPr>
          <a:xfrm rot="0">
            <a:off x="354669" y="1025371"/>
            <a:ext cx="1001401" cy="887095"/>
          </a:xfrm>
          <a:prstGeom prst="rect">
            <a:avLst/>
          </a:prstGeom>
        </p:spPr>
        <p:txBody>
          <a:bodyPr anchor="t" rtlCol="false" tIns="0" lIns="0" bIns="0" rIns="0">
            <a:spAutoFit/>
          </a:bodyPr>
          <a:lstStyle/>
          <a:p>
            <a:pPr algn="ctr">
              <a:lnSpc>
                <a:spcPts val="7279"/>
              </a:lnSpc>
            </a:pPr>
            <a:r>
              <a:rPr lang="en-US" sz="5199">
                <a:solidFill>
                  <a:srgbClr val="FEFEFE"/>
                </a:solidFill>
                <a:latin typeface="Canva Sans Bold"/>
              </a:rPr>
              <a:t>1</a:t>
            </a:r>
          </a:p>
        </p:txBody>
      </p:sp>
      <p:sp>
        <p:nvSpPr>
          <p:cNvPr name="TextBox 100" id="100"/>
          <p:cNvSpPr txBox="true"/>
          <p:nvPr/>
        </p:nvSpPr>
        <p:spPr>
          <a:xfrm rot="0">
            <a:off x="6355691" y="907129"/>
            <a:ext cx="1001401" cy="1811020"/>
          </a:xfrm>
          <a:prstGeom prst="rect">
            <a:avLst/>
          </a:prstGeom>
        </p:spPr>
        <p:txBody>
          <a:bodyPr anchor="t" rtlCol="false" tIns="0" lIns="0" bIns="0" rIns="0">
            <a:spAutoFit/>
          </a:bodyPr>
          <a:lstStyle/>
          <a:p>
            <a:pPr algn="ctr">
              <a:lnSpc>
                <a:spcPts val="7279"/>
              </a:lnSpc>
            </a:pPr>
            <a:r>
              <a:rPr lang="en-US" sz="5199">
                <a:solidFill>
                  <a:srgbClr val="FEFEFE"/>
                </a:solidFill>
                <a:latin typeface="Canva Sans Bold"/>
              </a:rPr>
              <a:t>2</a:t>
            </a:r>
          </a:p>
          <a:p>
            <a:pPr algn="ctr">
              <a:lnSpc>
                <a:spcPts val="7279"/>
              </a:lnSpc>
            </a:pPr>
          </a:p>
        </p:txBody>
      </p:sp>
      <p:sp>
        <p:nvSpPr>
          <p:cNvPr name="TextBox 101" id="101"/>
          <p:cNvSpPr txBox="true"/>
          <p:nvPr/>
        </p:nvSpPr>
        <p:spPr>
          <a:xfrm rot="0">
            <a:off x="12445086" y="841293"/>
            <a:ext cx="1001401" cy="1811020"/>
          </a:xfrm>
          <a:prstGeom prst="rect">
            <a:avLst/>
          </a:prstGeom>
        </p:spPr>
        <p:txBody>
          <a:bodyPr anchor="t" rtlCol="false" tIns="0" lIns="0" bIns="0" rIns="0">
            <a:spAutoFit/>
          </a:bodyPr>
          <a:lstStyle/>
          <a:p>
            <a:pPr algn="ctr">
              <a:lnSpc>
                <a:spcPts val="7279"/>
              </a:lnSpc>
            </a:pPr>
            <a:r>
              <a:rPr lang="en-US" sz="5199">
                <a:solidFill>
                  <a:srgbClr val="FEFEFE"/>
                </a:solidFill>
                <a:latin typeface="Canva Sans Bold"/>
              </a:rPr>
              <a:t>3</a:t>
            </a:r>
          </a:p>
          <a:p>
            <a:pPr algn="ctr">
              <a:lnSpc>
                <a:spcPts val="7279"/>
              </a:lnSpc>
            </a:pPr>
          </a:p>
        </p:txBody>
      </p:sp>
      <p:sp>
        <p:nvSpPr>
          <p:cNvPr name="TextBox 102" id="102"/>
          <p:cNvSpPr txBox="true"/>
          <p:nvPr/>
        </p:nvSpPr>
        <p:spPr>
          <a:xfrm rot="0">
            <a:off x="6355691" y="5135562"/>
            <a:ext cx="1001401" cy="887095"/>
          </a:xfrm>
          <a:prstGeom prst="rect">
            <a:avLst/>
          </a:prstGeom>
        </p:spPr>
        <p:txBody>
          <a:bodyPr anchor="t" rtlCol="false" tIns="0" lIns="0" bIns="0" rIns="0">
            <a:spAutoFit/>
          </a:bodyPr>
          <a:lstStyle/>
          <a:p>
            <a:pPr algn="ctr">
              <a:lnSpc>
                <a:spcPts val="7279"/>
              </a:lnSpc>
            </a:pPr>
            <a:r>
              <a:rPr lang="en-US" sz="5199">
                <a:solidFill>
                  <a:srgbClr val="FEFEFE"/>
                </a:solidFill>
                <a:latin typeface="Canva Sans Bold"/>
              </a:rPr>
              <a:t>5</a:t>
            </a:r>
          </a:p>
        </p:txBody>
      </p:sp>
      <p:sp>
        <p:nvSpPr>
          <p:cNvPr name="TextBox 103" id="103"/>
          <p:cNvSpPr txBox="true"/>
          <p:nvPr/>
        </p:nvSpPr>
        <p:spPr>
          <a:xfrm rot="0">
            <a:off x="12468756" y="4881379"/>
            <a:ext cx="1001401" cy="887095"/>
          </a:xfrm>
          <a:prstGeom prst="rect">
            <a:avLst/>
          </a:prstGeom>
        </p:spPr>
        <p:txBody>
          <a:bodyPr anchor="t" rtlCol="false" tIns="0" lIns="0" bIns="0" rIns="0">
            <a:spAutoFit/>
          </a:bodyPr>
          <a:lstStyle/>
          <a:p>
            <a:pPr algn="ctr">
              <a:lnSpc>
                <a:spcPts val="7279"/>
              </a:lnSpc>
            </a:pPr>
            <a:r>
              <a:rPr lang="en-US" sz="5199">
                <a:solidFill>
                  <a:srgbClr val="FEFEFE"/>
                </a:solidFill>
                <a:latin typeface="Canva Sans Bold"/>
              </a:rPr>
              <a:t>4</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DDDDDD">
                <a:alpha val="50000"/>
              </a:srgbClr>
            </a:gs>
            <a:gs pos="50000">
              <a:srgbClr val="EEEEEE">
                <a:alpha val="100000"/>
              </a:srgbClr>
            </a:gs>
            <a:gs pos="100000">
              <a:srgbClr val="FFFFFF">
                <a:alpha val="100000"/>
              </a:srgbClr>
            </a:gs>
          </a:gsLst>
          <a:lin ang="5400000"/>
        </a:gradFill>
      </p:bgPr>
    </p:bg>
    <p:spTree>
      <p:nvGrpSpPr>
        <p:cNvPr id="1" name=""/>
        <p:cNvGrpSpPr/>
        <p:nvPr/>
      </p:nvGrpSpPr>
      <p:grpSpPr>
        <a:xfrm>
          <a:off x="0" y="0"/>
          <a:ext cx="0" cy="0"/>
          <a:chOff x="0" y="0"/>
          <a:chExt cx="0" cy="0"/>
        </a:xfrm>
      </p:grpSpPr>
      <p:grpSp>
        <p:nvGrpSpPr>
          <p:cNvPr name="Group 2" id="2"/>
          <p:cNvGrpSpPr/>
          <p:nvPr/>
        </p:nvGrpSpPr>
        <p:grpSpPr>
          <a:xfrm rot="0">
            <a:off x="-479022" y="-966983"/>
            <a:ext cx="8059208" cy="1714500"/>
            <a:chOff x="0" y="0"/>
            <a:chExt cx="1981929" cy="421632"/>
          </a:xfrm>
        </p:grpSpPr>
        <p:sp>
          <p:nvSpPr>
            <p:cNvPr name="Freeform 3" id="3"/>
            <p:cNvSpPr/>
            <p:nvPr/>
          </p:nvSpPr>
          <p:spPr>
            <a:xfrm flipH="false" flipV="false" rot="0">
              <a:off x="0" y="0"/>
              <a:ext cx="1981929" cy="421632"/>
            </a:xfrm>
            <a:custGeom>
              <a:avLst/>
              <a:gdLst/>
              <a:ahLst/>
              <a:cxnLst/>
              <a:rect r="r" b="b" t="t" l="l"/>
              <a:pathLst>
                <a:path h="421632" w="1981929">
                  <a:moveTo>
                    <a:pt x="1778729" y="0"/>
                  </a:moveTo>
                  <a:lnTo>
                    <a:pt x="0" y="0"/>
                  </a:lnTo>
                  <a:lnTo>
                    <a:pt x="0" y="421632"/>
                  </a:lnTo>
                  <a:lnTo>
                    <a:pt x="1778729" y="421632"/>
                  </a:lnTo>
                  <a:lnTo>
                    <a:pt x="1981929" y="210816"/>
                  </a:lnTo>
                  <a:lnTo>
                    <a:pt x="1778729" y="0"/>
                  </a:lnTo>
                  <a:close/>
                </a:path>
              </a:pathLst>
            </a:custGeom>
            <a:solidFill>
              <a:srgbClr val="17568D"/>
            </a:solidFill>
            <a:ln cap="sq">
              <a:noFill/>
              <a:prstDash val="solid"/>
              <a:miter/>
            </a:ln>
          </p:spPr>
        </p:sp>
        <p:sp>
          <p:nvSpPr>
            <p:cNvPr name="TextBox 4" id="4"/>
            <p:cNvSpPr txBox="true"/>
            <p:nvPr/>
          </p:nvSpPr>
          <p:spPr>
            <a:xfrm>
              <a:off x="0" y="-38100"/>
              <a:ext cx="1867629" cy="459732"/>
            </a:xfrm>
            <a:prstGeom prst="rect">
              <a:avLst/>
            </a:prstGeom>
          </p:spPr>
          <p:txBody>
            <a:bodyPr anchor="ctr" rtlCol="false" tIns="50800" lIns="50800" bIns="50800" rIns="50800"/>
            <a:lstStyle/>
            <a:p>
              <a:pPr algn="ctr" marL="0" indent="0" lvl="0">
                <a:lnSpc>
                  <a:spcPts val="3360"/>
                </a:lnSpc>
                <a:spcBef>
                  <a:spcPct val="0"/>
                </a:spcBef>
              </a:pPr>
            </a:p>
          </p:txBody>
        </p:sp>
      </p:grpSp>
      <p:grpSp>
        <p:nvGrpSpPr>
          <p:cNvPr name="Group 5" id="5"/>
          <p:cNvGrpSpPr/>
          <p:nvPr/>
        </p:nvGrpSpPr>
        <p:grpSpPr>
          <a:xfrm rot="0">
            <a:off x="-362689" y="9532372"/>
            <a:ext cx="18650689" cy="1560722"/>
            <a:chOff x="0" y="0"/>
            <a:chExt cx="4912116" cy="411054"/>
          </a:xfrm>
        </p:grpSpPr>
        <p:sp>
          <p:nvSpPr>
            <p:cNvPr name="Freeform 6" id="6"/>
            <p:cNvSpPr/>
            <p:nvPr/>
          </p:nvSpPr>
          <p:spPr>
            <a:xfrm flipH="false" flipV="false" rot="0">
              <a:off x="0" y="0"/>
              <a:ext cx="4912116" cy="411054"/>
            </a:xfrm>
            <a:custGeom>
              <a:avLst/>
              <a:gdLst/>
              <a:ahLst/>
              <a:cxnLst/>
              <a:rect r="r" b="b" t="t" l="l"/>
              <a:pathLst>
                <a:path h="411054" w="4912116">
                  <a:moveTo>
                    <a:pt x="4708916" y="0"/>
                  </a:moveTo>
                  <a:lnTo>
                    <a:pt x="0" y="0"/>
                  </a:lnTo>
                  <a:lnTo>
                    <a:pt x="0" y="411054"/>
                  </a:lnTo>
                  <a:lnTo>
                    <a:pt x="4708916" y="411054"/>
                  </a:lnTo>
                  <a:lnTo>
                    <a:pt x="4912116" y="205527"/>
                  </a:lnTo>
                  <a:lnTo>
                    <a:pt x="4708916" y="0"/>
                  </a:lnTo>
                  <a:close/>
                </a:path>
              </a:pathLst>
            </a:custGeom>
            <a:solidFill>
              <a:srgbClr val="A8A8A8"/>
            </a:solidFill>
            <a:ln cap="sq">
              <a:noFill/>
              <a:prstDash val="solid"/>
              <a:miter/>
            </a:ln>
          </p:spPr>
        </p:sp>
        <p:sp>
          <p:nvSpPr>
            <p:cNvPr name="TextBox 7" id="7"/>
            <p:cNvSpPr txBox="true"/>
            <p:nvPr/>
          </p:nvSpPr>
          <p:spPr>
            <a:xfrm>
              <a:off x="0" y="-38100"/>
              <a:ext cx="4797816" cy="449154"/>
            </a:xfrm>
            <a:prstGeom prst="rect">
              <a:avLst/>
            </a:prstGeom>
          </p:spPr>
          <p:txBody>
            <a:bodyPr anchor="ctr" rtlCol="false" tIns="50800" lIns="50800" bIns="50800" rIns="50800"/>
            <a:lstStyle/>
            <a:p>
              <a:pPr algn="ctr">
                <a:lnSpc>
                  <a:spcPts val="3360"/>
                </a:lnSpc>
              </a:pPr>
            </a:p>
          </p:txBody>
        </p:sp>
      </p:grpSp>
      <p:grpSp>
        <p:nvGrpSpPr>
          <p:cNvPr name="Group 8" id="8"/>
          <p:cNvGrpSpPr/>
          <p:nvPr/>
        </p:nvGrpSpPr>
        <p:grpSpPr>
          <a:xfrm rot="0">
            <a:off x="13818487" y="9462205"/>
            <a:ext cx="2155509" cy="890294"/>
            <a:chOff x="0" y="0"/>
            <a:chExt cx="1043259" cy="430899"/>
          </a:xfrm>
        </p:grpSpPr>
        <p:sp>
          <p:nvSpPr>
            <p:cNvPr name="Freeform 9" id="9"/>
            <p:cNvSpPr/>
            <p:nvPr/>
          </p:nvSpPr>
          <p:spPr>
            <a:xfrm flipH="false" flipV="false" rot="0">
              <a:off x="0" y="0"/>
              <a:ext cx="1043259" cy="430899"/>
            </a:xfrm>
            <a:custGeom>
              <a:avLst/>
              <a:gdLst/>
              <a:ahLst/>
              <a:cxnLst/>
              <a:rect r="r" b="b" t="t" l="l"/>
              <a:pathLst>
                <a:path h="430899" w="1043259">
                  <a:moveTo>
                    <a:pt x="840059" y="0"/>
                  </a:moveTo>
                  <a:lnTo>
                    <a:pt x="0" y="0"/>
                  </a:lnTo>
                  <a:lnTo>
                    <a:pt x="203200" y="430899"/>
                  </a:lnTo>
                  <a:lnTo>
                    <a:pt x="1043259" y="430899"/>
                  </a:lnTo>
                  <a:lnTo>
                    <a:pt x="840059" y="0"/>
                  </a:lnTo>
                  <a:close/>
                </a:path>
              </a:pathLst>
            </a:custGeom>
            <a:solidFill>
              <a:srgbClr val="17568D"/>
            </a:solidFill>
          </p:spPr>
        </p:sp>
        <p:sp>
          <p:nvSpPr>
            <p:cNvPr name="TextBox 10" id="10"/>
            <p:cNvSpPr txBox="true"/>
            <p:nvPr/>
          </p:nvSpPr>
          <p:spPr>
            <a:xfrm>
              <a:off x="101600" y="-57150"/>
              <a:ext cx="840059" cy="488049"/>
            </a:xfrm>
            <a:prstGeom prst="rect">
              <a:avLst/>
            </a:prstGeom>
          </p:spPr>
          <p:txBody>
            <a:bodyPr anchor="ctr" rtlCol="false" tIns="50800" lIns="50800" bIns="50800" rIns="50800"/>
            <a:lstStyle/>
            <a:p>
              <a:pPr algn="ctr">
                <a:lnSpc>
                  <a:spcPts val="3079"/>
                </a:lnSpc>
              </a:pPr>
            </a:p>
          </p:txBody>
        </p:sp>
      </p:grpSp>
      <p:grpSp>
        <p:nvGrpSpPr>
          <p:cNvPr name="Group 11" id="11"/>
          <p:cNvGrpSpPr/>
          <p:nvPr/>
        </p:nvGrpSpPr>
        <p:grpSpPr>
          <a:xfrm rot="0">
            <a:off x="318585" y="1210552"/>
            <a:ext cx="8231810" cy="3595938"/>
            <a:chOff x="0" y="0"/>
            <a:chExt cx="2161724" cy="944316"/>
          </a:xfrm>
        </p:grpSpPr>
        <p:sp>
          <p:nvSpPr>
            <p:cNvPr name="Freeform 12" id="12"/>
            <p:cNvSpPr/>
            <p:nvPr/>
          </p:nvSpPr>
          <p:spPr>
            <a:xfrm flipH="false" flipV="false" rot="0">
              <a:off x="0" y="0"/>
              <a:ext cx="2161724" cy="944316"/>
            </a:xfrm>
            <a:custGeom>
              <a:avLst/>
              <a:gdLst/>
              <a:ahLst/>
              <a:cxnLst/>
              <a:rect r="r" b="b" t="t" l="l"/>
              <a:pathLst>
                <a:path h="944316" w="2161724">
                  <a:moveTo>
                    <a:pt x="47965" y="0"/>
                  </a:moveTo>
                  <a:lnTo>
                    <a:pt x="2113759" y="0"/>
                  </a:lnTo>
                  <a:cubicBezTo>
                    <a:pt x="2140249" y="0"/>
                    <a:pt x="2161724" y="21475"/>
                    <a:pt x="2161724" y="47965"/>
                  </a:cubicBezTo>
                  <a:lnTo>
                    <a:pt x="2161724" y="896351"/>
                  </a:lnTo>
                  <a:cubicBezTo>
                    <a:pt x="2161724" y="922841"/>
                    <a:pt x="2140249" y="944316"/>
                    <a:pt x="2113759" y="944316"/>
                  </a:cubicBezTo>
                  <a:lnTo>
                    <a:pt x="47965" y="944316"/>
                  </a:lnTo>
                  <a:cubicBezTo>
                    <a:pt x="21475" y="944316"/>
                    <a:pt x="0" y="922841"/>
                    <a:pt x="0" y="896351"/>
                  </a:cubicBezTo>
                  <a:lnTo>
                    <a:pt x="0" y="47965"/>
                  </a:lnTo>
                  <a:cubicBezTo>
                    <a:pt x="0" y="21475"/>
                    <a:pt x="21475" y="0"/>
                    <a:pt x="47965" y="0"/>
                  </a:cubicBezTo>
                  <a:close/>
                </a:path>
              </a:pathLst>
            </a:custGeom>
            <a:solidFill>
              <a:srgbClr val="CCE9FF"/>
            </a:solidFill>
            <a:ln w="38100" cap="rnd">
              <a:solidFill>
                <a:srgbClr val="000000"/>
              </a:solidFill>
              <a:prstDash val="lgDash"/>
              <a:round/>
            </a:ln>
          </p:spPr>
        </p:sp>
        <p:sp>
          <p:nvSpPr>
            <p:cNvPr name="TextBox 13" id="13"/>
            <p:cNvSpPr txBox="true"/>
            <p:nvPr/>
          </p:nvSpPr>
          <p:spPr>
            <a:xfrm>
              <a:off x="0" y="-57150"/>
              <a:ext cx="2161724" cy="1001466"/>
            </a:xfrm>
            <a:prstGeom prst="rect">
              <a:avLst/>
            </a:prstGeom>
          </p:spPr>
          <p:txBody>
            <a:bodyPr anchor="ctr" rtlCol="false" tIns="50949" lIns="50949" bIns="50949" rIns="50949"/>
            <a:lstStyle/>
            <a:p>
              <a:pPr algn="ctr">
                <a:lnSpc>
                  <a:spcPts val="2800"/>
                </a:lnSpc>
              </a:pPr>
            </a:p>
          </p:txBody>
        </p:sp>
      </p:grpSp>
      <p:grpSp>
        <p:nvGrpSpPr>
          <p:cNvPr name="Group 14" id="14"/>
          <p:cNvGrpSpPr/>
          <p:nvPr/>
        </p:nvGrpSpPr>
        <p:grpSpPr>
          <a:xfrm rot="0">
            <a:off x="1957115" y="888108"/>
            <a:ext cx="4954749" cy="523184"/>
            <a:chOff x="0" y="0"/>
            <a:chExt cx="1301148" cy="137391"/>
          </a:xfrm>
        </p:grpSpPr>
        <p:sp>
          <p:nvSpPr>
            <p:cNvPr name="Freeform 15" id="15"/>
            <p:cNvSpPr/>
            <p:nvPr/>
          </p:nvSpPr>
          <p:spPr>
            <a:xfrm flipH="false" flipV="false" rot="0">
              <a:off x="0" y="0"/>
              <a:ext cx="1301148" cy="137391"/>
            </a:xfrm>
            <a:custGeom>
              <a:avLst/>
              <a:gdLst/>
              <a:ahLst/>
              <a:cxnLst/>
              <a:rect r="r" b="b" t="t" l="l"/>
              <a:pathLst>
                <a:path h="137391" w="1301148">
                  <a:moveTo>
                    <a:pt x="28125" y="0"/>
                  </a:moveTo>
                  <a:lnTo>
                    <a:pt x="1273022" y="0"/>
                  </a:lnTo>
                  <a:cubicBezTo>
                    <a:pt x="1288556" y="0"/>
                    <a:pt x="1301148" y="12592"/>
                    <a:pt x="1301148" y="28125"/>
                  </a:cubicBezTo>
                  <a:lnTo>
                    <a:pt x="1301148" y="109266"/>
                  </a:lnTo>
                  <a:cubicBezTo>
                    <a:pt x="1301148" y="116725"/>
                    <a:pt x="1298185" y="123879"/>
                    <a:pt x="1292910" y="129153"/>
                  </a:cubicBezTo>
                  <a:cubicBezTo>
                    <a:pt x="1287635" y="134428"/>
                    <a:pt x="1280482" y="137391"/>
                    <a:pt x="1273022" y="137391"/>
                  </a:cubicBezTo>
                  <a:lnTo>
                    <a:pt x="28125" y="137391"/>
                  </a:lnTo>
                  <a:cubicBezTo>
                    <a:pt x="12592" y="137391"/>
                    <a:pt x="0" y="124799"/>
                    <a:pt x="0" y="109266"/>
                  </a:cubicBezTo>
                  <a:lnTo>
                    <a:pt x="0" y="28125"/>
                  </a:lnTo>
                  <a:cubicBezTo>
                    <a:pt x="0" y="12592"/>
                    <a:pt x="12592" y="0"/>
                    <a:pt x="28125" y="0"/>
                  </a:cubicBezTo>
                  <a:close/>
                </a:path>
              </a:pathLst>
            </a:custGeom>
            <a:solidFill>
              <a:srgbClr val="17568D"/>
            </a:solidFill>
          </p:spPr>
        </p:sp>
        <p:sp>
          <p:nvSpPr>
            <p:cNvPr name="TextBox 16" id="16"/>
            <p:cNvSpPr txBox="true"/>
            <p:nvPr/>
          </p:nvSpPr>
          <p:spPr>
            <a:xfrm>
              <a:off x="0" y="-57150"/>
              <a:ext cx="1301148" cy="194541"/>
            </a:xfrm>
            <a:prstGeom prst="rect">
              <a:avLst/>
            </a:prstGeom>
          </p:spPr>
          <p:txBody>
            <a:bodyPr anchor="ctr" rtlCol="false" tIns="50949" lIns="50949" bIns="50949" rIns="50949"/>
            <a:lstStyle/>
            <a:p>
              <a:pPr algn="ctr">
                <a:lnSpc>
                  <a:spcPts val="2800"/>
                </a:lnSpc>
              </a:pPr>
            </a:p>
          </p:txBody>
        </p:sp>
      </p:grpSp>
      <p:grpSp>
        <p:nvGrpSpPr>
          <p:cNvPr name="Group 17" id="17"/>
          <p:cNvGrpSpPr/>
          <p:nvPr/>
        </p:nvGrpSpPr>
        <p:grpSpPr>
          <a:xfrm rot="0">
            <a:off x="9364284" y="5760433"/>
            <a:ext cx="8575553" cy="3497867"/>
            <a:chOff x="0" y="0"/>
            <a:chExt cx="1928229" cy="786502"/>
          </a:xfrm>
        </p:grpSpPr>
        <p:sp>
          <p:nvSpPr>
            <p:cNvPr name="Freeform 18" id="18"/>
            <p:cNvSpPr/>
            <p:nvPr/>
          </p:nvSpPr>
          <p:spPr>
            <a:xfrm flipH="false" flipV="false" rot="0">
              <a:off x="0" y="0"/>
              <a:ext cx="1928229" cy="786502"/>
            </a:xfrm>
            <a:custGeom>
              <a:avLst/>
              <a:gdLst/>
              <a:ahLst/>
              <a:cxnLst/>
              <a:rect r="r" b="b" t="t" l="l"/>
              <a:pathLst>
                <a:path h="786502" w="1928229">
                  <a:moveTo>
                    <a:pt x="46042" y="0"/>
                  </a:moveTo>
                  <a:lnTo>
                    <a:pt x="1882186" y="0"/>
                  </a:lnTo>
                  <a:cubicBezTo>
                    <a:pt x="1894398" y="0"/>
                    <a:pt x="1906109" y="4851"/>
                    <a:pt x="1914743" y="13485"/>
                  </a:cubicBezTo>
                  <a:cubicBezTo>
                    <a:pt x="1923378" y="22120"/>
                    <a:pt x="1928229" y="33831"/>
                    <a:pt x="1928229" y="46042"/>
                  </a:cubicBezTo>
                  <a:lnTo>
                    <a:pt x="1928229" y="740459"/>
                  </a:lnTo>
                  <a:cubicBezTo>
                    <a:pt x="1928229" y="765888"/>
                    <a:pt x="1907615" y="786502"/>
                    <a:pt x="1882186" y="786502"/>
                  </a:cubicBezTo>
                  <a:lnTo>
                    <a:pt x="46042" y="786502"/>
                  </a:lnTo>
                  <a:cubicBezTo>
                    <a:pt x="33831" y="786502"/>
                    <a:pt x="22120" y="781651"/>
                    <a:pt x="13485" y="773016"/>
                  </a:cubicBezTo>
                  <a:cubicBezTo>
                    <a:pt x="4851" y="764382"/>
                    <a:pt x="0" y="752671"/>
                    <a:pt x="0" y="740459"/>
                  </a:cubicBezTo>
                  <a:lnTo>
                    <a:pt x="0" y="46042"/>
                  </a:lnTo>
                  <a:cubicBezTo>
                    <a:pt x="0" y="20614"/>
                    <a:pt x="20614" y="0"/>
                    <a:pt x="46042" y="0"/>
                  </a:cubicBezTo>
                  <a:close/>
                </a:path>
              </a:pathLst>
            </a:custGeom>
            <a:solidFill>
              <a:srgbClr val="CCE9FF"/>
            </a:solidFill>
            <a:ln w="38100" cap="rnd">
              <a:solidFill>
                <a:srgbClr val="000000"/>
              </a:solidFill>
              <a:prstDash val="lgDash"/>
              <a:round/>
            </a:ln>
          </p:spPr>
        </p:sp>
        <p:sp>
          <p:nvSpPr>
            <p:cNvPr name="TextBox 19" id="19"/>
            <p:cNvSpPr txBox="true"/>
            <p:nvPr/>
          </p:nvSpPr>
          <p:spPr>
            <a:xfrm>
              <a:off x="0" y="-57150"/>
              <a:ext cx="1928229" cy="843652"/>
            </a:xfrm>
            <a:prstGeom prst="rect">
              <a:avLst/>
            </a:prstGeom>
          </p:spPr>
          <p:txBody>
            <a:bodyPr anchor="ctr" rtlCol="false" tIns="50949" lIns="50949" bIns="50949" rIns="50949"/>
            <a:lstStyle/>
            <a:p>
              <a:pPr algn="ctr">
                <a:lnSpc>
                  <a:spcPts val="2800"/>
                </a:lnSpc>
              </a:pPr>
            </a:p>
          </p:txBody>
        </p:sp>
      </p:grpSp>
      <p:grpSp>
        <p:nvGrpSpPr>
          <p:cNvPr name="Group 20" id="20"/>
          <p:cNvGrpSpPr/>
          <p:nvPr/>
        </p:nvGrpSpPr>
        <p:grpSpPr>
          <a:xfrm rot="0">
            <a:off x="12120179" y="5357916"/>
            <a:ext cx="3620174" cy="805034"/>
            <a:chOff x="0" y="0"/>
            <a:chExt cx="814003" cy="181013"/>
          </a:xfrm>
        </p:grpSpPr>
        <p:sp>
          <p:nvSpPr>
            <p:cNvPr name="Freeform 21" id="21"/>
            <p:cNvSpPr/>
            <p:nvPr/>
          </p:nvSpPr>
          <p:spPr>
            <a:xfrm flipH="false" flipV="false" rot="0">
              <a:off x="0" y="0"/>
              <a:ext cx="814003" cy="181013"/>
            </a:xfrm>
            <a:custGeom>
              <a:avLst/>
              <a:gdLst/>
              <a:ahLst/>
              <a:cxnLst/>
              <a:rect r="r" b="b" t="t" l="l"/>
              <a:pathLst>
                <a:path h="181013" w="814003">
                  <a:moveTo>
                    <a:pt x="38494" y="0"/>
                  </a:moveTo>
                  <a:lnTo>
                    <a:pt x="775509" y="0"/>
                  </a:lnTo>
                  <a:cubicBezTo>
                    <a:pt x="796768" y="0"/>
                    <a:pt x="814003" y="17234"/>
                    <a:pt x="814003" y="38494"/>
                  </a:cubicBezTo>
                  <a:lnTo>
                    <a:pt x="814003" y="142520"/>
                  </a:lnTo>
                  <a:cubicBezTo>
                    <a:pt x="814003" y="152729"/>
                    <a:pt x="809947" y="162520"/>
                    <a:pt x="802728" y="169739"/>
                  </a:cubicBezTo>
                  <a:cubicBezTo>
                    <a:pt x="795509" y="176958"/>
                    <a:pt x="785718" y="181013"/>
                    <a:pt x="775509" y="181013"/>
                  </a:cubicBezTo>
                  <a:lnTo>
                    <a:pt x="38494" y="181013"/>
                  </a:lnTo>
                  <a:cubicBezTo>
                    <a:pt x="28285" y="181013"/>
                    <a:pt x="18494" y="176958"/>
                    <a:pt x="11275" y="169739"/>
                  </a:cubicBezTo>
                  <a:cubicBezTo>
                    <a:pt x="4056" y="162520"/>
                    <a:pt x="0" y="152729"/>
                    <a:pt x="0" y="142520"/>
                  </a:cubicBezTo>
                  <a:lnTo>
                    <a:pt x="0" y="38494"/>
                  </a:lnTo>
                  <a:cubicBezTo>
                    <a:pt x="0" y="28285"/>
                    <a:pt x="4056" y="18494"/>
                    <a:pt x="11275" y="11275"/>
                  </a:cubicBezTo>
                  <a:cubicBezTo>
                    <a:pt x="18494" y="4056"/>
                    <a:pt x="28285" y="0"/>
                    <a:pt x="38494" y="0"/>
                  </a:cubicBezTo>
                  <a:close/>
                </a:path>
              </a:pathLst>
            </a:custGeom>
            <a:solidFill>
              <a:srgbClr val="17568D"/>
            </a:solidFill>
          </p:spPr>
        </p:sp>
        <p:sp>
          <p:nvSpPr>
            <p:cNvPr name="TextBox 22" id="22"/>
            <p:cNvSpPr txBox="true"/>
            <p:nvPr/>
          </p:nvSpPr>
          <p:spPr>
            <a:xfrm>
              <a:off x="0" y="-57150"/>
              <a:ext cx="814003" cy="238163"/>
            </a:xfrm>
            <a:prstGeom prst="rect">
              <a:avLst/>
            </a:prstGeom>
          </p:spPr>
          <p:txBody>
            <a:bodyPr anchor="ctr" rtlCol="false" tIns="50949" lIns="50949" bIns="50949" rIns="50949"/>
            <a:lstStyle/>
            <a:p>
              <a:pPr algn="ctr">
                <a:lnSpc>
                  <a:spcPts val="2800"/>
                </a:lnSpc>
              </a:pPr>
            </a:p>
          </p:txBody>
        </p:sp>
      </p:grpSp>
      <p:grpSp>
        <p:nvGrpSpPr>
          <p:cNvPr name="Group 23" id="23"/>
          <p:cNvGrpSpPr/>
          <p:nvPr/>
        </p:nvGrpSpPr>
        <p:grpSpPr>
          <a:xfrm rot="0">
            <a:off x="508967" y="5016040"/>
            <a:ext cx="5092912" cy="4312584"/>
            <a:chOff x="0" y="0"/>
            <a:chExt cx="1176994" cy="996657"/>
          </a:xfrm>
        </p:grpSpPr>
        <p:sp>
          <p:nvSpPr>
            <p:cNvPr name="Freeform 24" id="24"/>
            <p:cNvSpPr/>
            <p:nvPr/>
          </p:nvSpPr>
          <p:spPr>
            <a:xfrm flipH="false" flipV="false" rot="0">
              <a:off x="0" y="0"/>
              <a:ext cx="1176994" cy="996657"/>
            </a:xfrm>
            <a:custGeom>
              <a:avLst/>
              <a:gdLst/>
              <a:ahLst/>
              <a:cxnLst/>
              <a:rect r="r" b="b" t="t" l="l"/>
              <a:pathLst>
                <a:path h="996657" w="1176994">
                  <a:moveTo>
                    <a:pt x="76007" y="0"/>
                  </a:moveTo>
                  <a:lnTo>
                    <a:pt x="1100987" y="0"/>
                  </a:lnTo>
                  <a:cubicBezTo>
                    <a:pt x="1121145" y="0"/>
                    <a:pt x="1140478" y="8008"/>
                    <a:pt x="1154732" y="22262"/>
                  </a:cubicBezTo>
                  <a:cubicBezTo>
                    <a:pt x="1168986" y="36516"/>
                    <a:pt x="1176994" y="55849"/>
                    <a:pt x="1176994" y="76007"/>
                  </a:cubicBezTo>
                  <a:lnTo>
                    <a:pt x="1176994" y="920650"/>
                  </a:lnTo>
                  <a:cubicBezTo>
                    <a:pt x="1176994" y="940808"/>
                    <a:pt x="1168986" y="960141"/>
                    <a:pt x="1154732" y="974395"/>
                  </a:cubicBezTo>
                  <a:cubicBezTo>
                    <a:pt x="1140478" y="988649"/>
                    <a:pt x="1121145" y="996657"/>
                    <a:pt x="1100987" y="996657"/>
                  </a:cubicBezTo>
                  <a:lnTo>
                    <a:pt x="76007" y="996657"/>
                  </a:lnTo>
                  <a:cubicBezTo>
                    <a:pt x="55849" y="996657"/>
                    <a:pt x="36516" y="988649"/>
                    <a:pt x="22262" y="974395"/>
                  </a:cubicBezTo>
                  <a:cubicBezTo>
                    <a:pt x="8008" y="960141"/>
                    <a:pt x="0" y="940808"/>
                    <a:pt x="0" y="920650"/>
                  </a:cubicBezTo>
                  <a:lnTo>
                    <a:pt x="0" y="76007"/>
                  </a:lnTo>
                  <a:cubicBezTo>
                    <a:pt x="0" y="55849"/>
                    <a:pt x="8008" y="36516"/>
                    <a:pt x="22262" y="22262"/>
                  </a:cubicBezTo>
                  <a:cubicBezTo>
                    <a:pt x="36516" y="8008"/>
                    <a:pt x="55849" y="0"/>
                    <a:pt x="76007" y="0"/>
                  </a:cubicBezTo>
                  <a:close/>
                </a:path>
              </a:pathLst>
            </a:custGeom>
            <a:solidFill>
              <a:srgbClr val="F8F8F8"/>
            </a:solidFill>
            <a:ln w="57150" cap="rnd">
              <a:solidFill>
                <a:srgbClr val="1B2538"/>
              </a:solidFill>
              <a:prstDash val="dash"/>
              <a:round/>
            </a:ln>
          </p:spPr>
        </p:sp>
        <p:sp>
          <p:nvSpPr>
            <p:cNvPr name="TextBox 25" id="25"/>
            <p:cNvSpPr txBox="true"/>
            <p:nvPr/>
          </p:nvSpPr>
          <p:spPr>
            <a:xfrm>
              <a:off x="0" y="-38100"/>
              <a:ext cx="1176994" cy="1034757"/>
            </a:xfrm>
            <a:prstGeom prst="rect">
              <a:avLst/>
            </a:prstGeom>
          </p:spPr>
          <p:txBody>
            <a:bodyPr anchor="ctr" rtlCol="false" tIns="50800" lIns="50800" bIns="50800" rIns="50800"/>
            <a:lstStyle/>
            <a:p>
              <a:pPr algn="ctr">
                <a:lnSpc>
                  <a:spcPts val="2167"/>
                </a:lnSpc>
              </a:pPr>
            </a:p>
          </p:txBody>
        </p:sp>
      </p:grpSp>
      <p:grpSp>
        <p:nvGrpSpPr>
          <p:cNvPr name="Group 26" id="26"/>
          <p:cNvGrpSpPr/>
          <p:nvPr/>
        </p:nvGrpSpPr>
        <p:grpSpPr>
          <a:xfrm rot="0">
            <a:off x="9352786" y="1185291"/>
            <a:ext cx="8425640" cy="3835609"/>
            <a:chOff x="0" y="0"/>
            <a:chExt cx="1970433" cy="897002"/>
          </a:xfrm>
        </p:grpSpPr>
        <p:sp>
          <p:nvSpPr>
            <p:cNvPr name="Freeform 27" id="27"/>
            <p:cNvSpPr/>
            <p:nvPr/>
          </p:nvSpPr>
          <p:spPr>
            <a:xfrm flipH="false" flipV="false" rot="0">
              <a:off x="0" y="0"/>
              <a:ext cx="1970433" cy="897002"/>
            </a:xfrm>
            <a:custGeom>
              <a:avLst/>
              <a:gdLst/>
              <a:ahLst/>
              <a:cxnLst/>
              <a:rect r="r" b="b" t="t" l="l"/>
              <a:pathLst>
                <a:path h="897002" w="1970433">
                  <a:moveTo>
                    <a:pt x="45943" y="0"/>
                  </a:moveTo>
                  <a:lnTo>
                    <a:pt x="1924491" y="0"/>
                  </a:lnTo>
                  <a:cubicBezTo>
                    <a:pt x="1936675" y="0"/>
                    <a:pt x="1948361" y="4840"/>
                    <a:pt x="1956977" y="13456"/>
                  </a:cubicBezTo>
                  <a:cubicBezTo>
                    <a:pt x="1965593" y="22072"/>
                    <a:pt x="1970433" y="33758"/>
                    <a:pt x="1970433" y="45943"/>
                  </a:cubicBezTo>
                  <a:lnTo>
                    <a:pt x="1970433" y="851059"/>
                  </a:lnTo>
                  <a:cubicBezTo>
                    <a:pt x="1970433" y="863244"/>
                    <a:pt x="1965593" y="874929"/>
                    <a:pt x="1956977" y="883545"/>
                  </a:cubicBezTo>
                  <a:cubicBezTo>
                    <a:pt x="1948361" y="892161"/>
                    <a:pt x="1936675" y="897002"/>
                    <a:pt x="1924491" y="897002"/>
                  </a:cubicBezTo>
                  <a:lnTo>
                    <a:pt x="45943" y="897002"/>
                  </a:lnTo>
                  <a:cubicBezTo>
                    <a:pt x="33758" y="897002"/>
                    <a:pt x="22072" y="892161"/>
                    <a:pt x="13456" y="883545"/>
                  </a:cubicBezTo>
                  <a:cubicBezTo>
                    <a:pt x="4840" y="874929"/>
                    <a:pt x="0" y="863244"/>
                    <a:pt x="0" y="851059"/>
                  </a:cubicBezTo>
                  <a:lnTo>
                    <a:pt x="0" y="45943"/>
                  </a:lnTo>
                  <a:cubicBezTo>
                    <a:pt x="0" y="33758"/>
                    <a:pt x="4840" y="22072"/>
                    <a:pt x="13456" y="13456"/>
                  </a:cubicBezTo>
                  <a:cubicBezTo>
                    <a:pt x="22072" y="4840"/>
                    <a:pt x="33758" y="0"/>
                    <a:pt x="45943" y="0"/>
                  </a:cubicBezTo>
                  <a:close/>
                </a:path>
              </a:pathLst>
            </a:custGeom>
            <a:solidFill>
              <a:srgbClr val="FFFFFF"/>
            </a:solidFill>
            <a:ln w="57150" cap="rnd">
              <a:solidFill>
                <a:srgbClr val="1B2538"/>
              </a:solidFill>
              <a:prstDash val="dash"/>
              <a:round/>
            </a:ln>
          </p:spPr>
        </p:sp>
        <p:sp>
          <p:nvSpPr>
            <p:cNvPr name="TextBox 28" id="28"/>
            <p:cNvSpPr txBox="true"/>
            <p:nvPr/>
          </p:nvSpPr>
          <p:spPr>
            <a:xfrm>
              <a:off x="0" y="-38100"/>
              <a:ext cx="1970433" cy="935102"/>
            </a:xfrm>
            <a:prstGeom prst="rect">
              <a:avLst/>
            </a:prstGeom>
          </p:spPr>
          <p:txBody>
            <a:bodyPr anchor="ctr" rtlCol="false" tIns="50800" lIns="50800" bIns="50800" rIns="50800"/>
            <a:lstStyle/>
            <a:p>
              <a:pPr algn="ctr">
                <a:lnSpc>
                  <a:spcPts val="2167"/>
                </a:lnSpc>
              </a:pPr>
            </a:p>
          </p:txBody>
        </p:sp>
      </p:grpSp>
      <p:sp>
        <p:nvSpPr>
          <p:cNvPr name="Freeform 29" id="29"/>
          <p:cNvSpPr/>
          <p:nvPr/>
        </p:nvSpPr>
        <p:spPr>
          <a:xfrm flipH="false" flipV="false" rot="0">
            <a:off x="1092705" y="5237454"/>
            <a:ext cx="3891528" cy="3956683"/>
          </a:xfrm>
          <a:custGeom>
            <a:avLst/>
            <a:gdLst/>
            <a:ahLst/>
            <a:cxnLst/>
            <a:rect r="r" b="b" t="t" l="l"/>
            <a:pathLst>
              <a:path h="3956683" w="3891528">
                <a:moveTo>
                  <a:pt x="0" y="0"/>
                </a:moveTo>
                <a:lnTo>
                  <a:pt x="3891528" y="0"/>
                </a:lnTo>
                <a:lnTo>
                  <a:pt x="3891528" y="3956683"/>
                </a:lnTo>
                <a:lnTo>
                  <a:pt x="0" y="3956683"/>
                </a:lnTo>
                <a:lnTo>
                  <a:pt x="0" y="0"/>
                </a:lnTo>
                <a:close/>
              </a:path>
            </a:pathLst>
          </a:custGeom>
          <a:blipFill>
            <a:blip r:embed="rId2"/>
            <a:stretch>
              <a:fillRect l="0" t="0" r="0" b="0"/>
            </a:stretch>
          </a:blipFill>
        </p:spPr>
      </p:sp>
      <p:sp>
        <p:nvSpPr>
          <p:cNvPr name="Freeform 30" id="30"/>
          <p:cNvSpPr/>
          <p:nvPr/>
        </p:nvSpPr>
        <p:spPr>
          <a:xfrm flipH="false" flipV="false" rot="0">
            <a:off x="10484296" y="1185291"/>
            <a:ext cx="6025933" cy="3788879"/>
          </a:xfrm>
          <a:custGeom>
            <a:avLst/>
            <a:gdLst/>
            <a:ahLst/>
            <a:cxnLst/>
            <a:rect r="r" b="b" t="t" l="l"/>
            <a:pathLst>
              <a:path h="3788879" w="6025933">
                <a:moveTo>
                  <a:pt x="0" y="0"/>
                </a:moveTo>
                <a:lnTo>
                  <a:pt x="6025933" y="0"/>
                </a:lnTo>
                <a:lnTo>
                  <a:pt x="6025933" y="3788879"/>
                </a:lnTo>
                <a:lnTo>
                  <a:pt x="0" y="3788879"/>
                </a:lnTo>
                <a:lnTo>
                  <a:pt x="0" y="0"/>
                </a:lnTo>
                <a:close/>
              </a:path>
            </a:pathLst>
          </a:custGeom>
          <a:blipFill>
            <a:blip r:embed="rId3"/>
            <a:stretch>
              <a:fillRect l="0" t="-5554" r="0" b="-5554"/>
            </a:stretch>
          </a:blipFill>
        </p:spPr>
      </p:sp>
      <p:sp>
        <p:nvSpPr>
          <p:cNvPr name="TextBox 31" id="31"/>
          <p:cNvSpPr txBox="true"/>
          <p:nvPr/>
        </p:nvSpPr>
        <p:spPr>
          <a:xfrm rot="0">
            <a:off x="318585" y="104160"/>
            <a:ext cx="9168404" cy="573405"/>
          </a:xfrm>
          <a:prstGeom prst="rect">
            <a:avLst/>
          </a:prstGeom>
        </p:spPr>
        <p:txBody>
          <a:bodyPr anchor="t" rtlCol="false" tIns="0" lIns="0" bIns="0" rIns="0">
            <a:spAutoFit/>
          </a:bodyPr>
          <a:lstStyle/>
          <a:p>
            <a:pPr algn="l">
              <a:lnSpc>
                <a:spcPts val="4620"/>
              </a:lnSpc>
              <a:spcBef>
                <a:spcPct val="0"/>
              </a:spcBef>
            </a:pPr>
            <a:r>
              <a:rPr lang="en-US" sz="3300">
                <a:solidFill>
                  <a:srgbClr val="FFFFFF"/>
                </a:solidFill>
                <a:latin typeface="Lovelo"/>
              </a:rPr>
              <a:t>SHAP VALUES : explainable ai</a:t>
            </a:r>
          </a:p>
        </p:txBody>
      </p:sp>
      <p:sp>
        <p:nvSpPr>
          <p:cNvPr name="TextBox 32" id="32"/>
          <p:cNvSpPr txBox="true"/>
          <p:nvPr/>
        </p:nvSpPr>
        <p:spPr>
          <a:xfrm rot="0">
            <a:off x="-88303" y="9824802"/>
            <a:ext cx="3055501" cy="231775"/>
          </a:xfrm>
          <a:prstGeom prst="rect">
            <a:avLst/>
          </a:prstGeom>
        </p:spPr>
        <p:txBody>
          <a:bodyPr anchor="t" rtlCol="false" tIns="0" lIns="0" bIns="0" rIns="0">
            <a:spAutoFit/>
          </a:bodyPr>
          <a:lstStyle/>
          <a:p>
            <a:pPr algn="ctr">
              <a:lnSpc>
                <a:spcPts val="1700"/>
              </a:lnSpc>
            </a:pPr>
            <a:r>
              <a:rPr lang="en-US" sz="2000">
                <a:solidFill>
                  <a:srgbClr val="FFFFFF">
                    <a:alpha val="64706"/>
                  </a:srgbClr>
                </a:solidFill>
                <a:latin typeface="Montserrat Bold"/>
              </a:rPr>
              <a:t>Problem Statement</a:t>
            </a:r>
          </a:p>
        </p:txBody>
      </p:sp>
      <p:sp>
        <p:nvSpPr>
          <p:cNvPr name="TextBox 33" id="33"/>
          <p:cNvSpPr txBox="true"/>
          <p:nvPr/>
        </p:nvSpPr>
        <p:spPr>
          <a:xfrm rot="0">
            <a:off x="5232300" y="9686678"/>
            <a:ext cx="1954054" cy="485140"/>
          </a:xfrm>
          <a:prstGeom prst="rect">
            <a:avLst/>
          </a:prstGeom>
        </p:spPr>
        <p:txBody>
          <a:bodyPr anchor="t" rtlCol="false" tIns="0" lIns="0" bIns="0" rIns="0">
            <a:spAutoFit/>
          </a:bodyPr>
          <a:lstStyle/>
          <a:p>
            <a:pPr algn="ctr">
              <a:lnSpc>
                <a:spcPts val="1880"/>
              </a:lnSpc>
            </a:pPr>
            <a:r>
              <a:rPr lang="en-US" sz="2000">
                <a:solidFill>
                  <a:srgbClr val="FFFFFF">
                    <a:alpha val="64706"/>
                  </a:srgbClr>
                </a:solidFill>
                <a:latin typeface="Montserrat Bold"/>
              </a:rPr>
              <a:t>Data Preprocessing</a:t>
            </a:r>
          </a:p>
        </p:txBody>
      </p:sp>
      <p:sp>
        <p:nvSpPr>
          <p:cNvPr name="TextBox 34" id="34"/>
          <p:cNvSpPr txBox="true"/>
          <p:nvPr/>
        </p:nvSpPr>
        <p:spPr>
          <a:xfrm rot="0">
            <a:off x="7094476" y="9703643"/>
            <a:ext cx="2269808" cy="485140"/>
          </a:xfrm>
          <a:prstGeom prst="rect">
            <a:avLst/>
          </a:prstGeom>
        </p:spPr>
        <p:txBody>
          <a:bodyPr anchor="t" rtlCol="false" tIns="0" lIns="0" bIns="0" rIns="0">
            <a:spAutoFit/>
          </a:bodyPr>
          <a:lstStyle/>
          <a:p>
            <a:pPr algn="ctr">
              <a:lnSpc>
                <a:spcPts val="1880"/>
              </a:lnSpc>
            </a:pPr>
            <a:r>
              <a:rPr lang="en-US" sz="2000">
                <a:solidFill>
                  <a:srgbClr val="FFFFFF">
                    <a:alpha val="64706"/>
                  </a:srgbClr>
                </a:solidFill>
                <a:latin typeface="Montserrat Bold"/>
              </a:rPr>
              <a:t>Data Visualisation</a:t>
            </a:r>
          </a:p>
        </p:txBody>
      </p:sp>
      <p:sp>
        <p:nvSpPr>
          <p:cNvPr name="TextBox 35" id="35"/>
          <p:cNvSpPr txBox="true"/>
          <p:nvPr/>
        </p:nvSpPr>
        <p:spPr>
          <a:xfrm rot="0">
            <a:off x="11457655" y="9620250"/>
            <a:ext cx="2377671" cy="575945"/>
          </a:xfrm>
          <a:prstGeom prst="rect">
            <a:avLst/>
          </a:prstGeom>
        </p:spPr>
        <p:txBody>
          <a:bodyPr anchor="t" rtlCol="false" tIns="0" lIns="0" bIns="0" rIns="0">
            <a:spAutoFit/>
          </a:bodyPr>
          <a:lstStyle/>
          <a:p>
            <a:pPr algn="ctr">
              <a:lnSpc>
                <a:spcPts val="2380"/>
              </a:lnSpc>
              <a:spcBef>
                <a:spcPct val="0"/>
              </a:spcBef>
            </a:pPr>
            <a:r>
              <a:rPr lang="en-US" sz="1700">
                <a:solidFill>
                  <a:srgbClr val="FFFFFF">
                    <a:alpha val="64706"/>
                  </a:srgbClr>
                </a:solidFill>
                <a:latin typeface="Montserrat Bold"/>
              </a:rPr>
              <a:t>Final Stacked Ensemble Pipeline</a:t>
            </a:r>
          </a:p>
        </p:txBody>
      </p:sp>
      <p:sp>
        <p:nvSpPr>
          <p:cNvPr name="TextBox 36" id="36"/>
          <p:cNvSpPr txBox="true"/>
          <p:nvPr/>
        </p:nvSpPr>
        <p:spPr>
          <a:xfrm rot="0">
            <a:off x="14146863" y="9553575"/>
            <a:ext cx="1498759" cy="692150"/>
          </a:xfrm>
          <a:prstGeom prst="rect">
            <a:avLst/>
          </a:prstGeom>
        </p:spPr>
        <p:txBody>
          <a:bodyPr anchor="t" rtlCol="false" tIns="0" lIns="0" bIns="0" rIns="0">
            <a:spAutoFit/>
          </a:bodyPr>
          <a:lstStyle/>
          <a:p>
            <a:pPr algn="ctr">
              <a:lnSpc>
                <a:spcPts val="2800"/>
              </a:lnSpc>
              <a:spcBef>
                <a:spcPct val="0"/>
              </a:spcBef>
            </a:pPr>
            <a:r>
              <a:rPr lang="en-US" sz="2000">
                <a:solidFill>
                  <a:srgbClr val="FFFFFF">
                    <a:alpha val="64706"/>
                  </a:srgbClr>
                </a:solidFill>
                <a:latin typeface="Montserrat Bold"/>
              </a:rPr>
              <a:t>SHAP Values</a:t>
            </a:r>
          </a:p>
        </p:txBody>
      </p:sp>
      <p:sp>
        <p:nvSpPr>
          <p:cNvPr name="TextBox 37" id="37"/>
          <p:cNvSpPr txBox="true"/>
          <p:nvPr/>
        </p:nvSpPr>
        <p:spPr>
          <a:xfrm rot="0">
            <a:off x="15378921" y="9728725"/>
            <a:ext cx="2560915" cy="339725"/>
          </a:xfrm>
          <a:prstGeom prst="rect">
            <a:avLst/>
          </a:prstGeom>
        </p:spPr>
        <p:txBody>
          <a:bodyPr anchor="t" rtlCol="false" tIns="0" lIns="0" bIns="0" rIns="0">
            <a:spAutoFit/>
          </a:bodyPr>
          <a:lstStyle/>
          <a:p>
            <a:pPr algn="ctr">
              <a:lnSpc>
                <a:spcPts val="2800"/>
              </a:lnSpc>
              <a:spcBef>
                <a:spcPct val="0"/>
              </a:spcBef>
            </a:pPr>
            <a:r>
              <a:rPr lang="en-US" sz="2000">
                <a:solidFill>
                  <a:srgbClr val="FFFFFF">
                    <a:alpha val="64706"/>
                  </a:srgbClr>
                </a:solidFill>
                <a:latin typeface="Montserrat Bold"/>
              </a:rPr>
              <a:t>Inferences</a:t>
            </a:r>
          </a:p>
        </p:txBody>
      </p:sp>
      <p:sp>
        <p:nvSpPr>
          <p:cNvPr name="TextBox 38" id="38"/>
          <p:cNvSpPr txBox="true"/>
          <p:nvPr/>
        </p:nvSpPr>
        <p:spPr>
          <a:xfrm rot="0">
            <a:off x="9153567" y="9617918"/>
            <a:ext cx="2132637" cy="612158"/>
          </a:xfrm>
          <a:prstGeom prst="rect">
            <a:avLst/>
          </a:prstGeom>
        </p:spPr>
        <p:txBody>
          <a:bodyPr anchor="t" rtlCol="false" tIns="0" lIns="0" bIns="0" rIns="0">
            <a:spAutoFit/>
          </a:bodyPr>
          <a:lstStyle/>
          <a:p>
            <a:pPr algn="ctr">
              <a:lnSpc>
                <a:spcPts val="2484"/>
              </a:lnSpc>
            </a:pPr>
            <a:r>
              <a:rPr lang="en-US" sz="1774">
                <a:solidFill>
                  <a:srgbClr val="FFFFFF"/>
                </a:solidFill>
                <a:latin typeface="Montserrat Bold"/>
              </a:rPr>
              <a:t>Base Model Selection</a:t>
            </a:r>
          </a:p>
        </p:txBody>
      </p:sp>
      <p:sp>
        <p:nvSpPr>
          <p:cNvPr name="TextBox 39" id="39"/>
          <p:cNvSpPr txBox="true"/>
          <p:nvPr/>
        </p:nvSpPr>
        <p:spPr>
          <a:xfrm rot="0">
            <a:off x="2795748" y="9812420"/>
            <a:ext cx="2265102" cy="247015"/>
          </a:xfrm>
          <a:prstGeom prst="rect">
            <a:avLst/>
          </a:prstGeom>
        </p:spPr>
        <p:txBody>
          <a:bodyPr anchor="t" rtlCol="false" tIns="0" lIns="0" bIns="0" rIns="0">
            <a:spAutoFit/>
          </a:bodyPr>
          <a:lstStyle/>
          <a:p>
            <a:pPr algn="ctr">
              <a:lnSpc>
                <a:spcPts val="1880"/>
              </a:lnSpc>
            </a:pPr>
            <a:r>
              <a:rPr lang="en-US" sz="2000">
                <a:solidFill>
                  <a:srgbClr val="FFFFFF">
                    <a:alpha val="64706"/>
                  </a:srgbClr>
                </a:solidFill>
                <a:latin typeface="Montserrat Bold"/>
              </a:rPr>
              <a:t>Data Landscape</a:t>
            </a:r>
          </a:p>
        </p:txBody>
      </p:sp>
      <p:sp>
        <p:nvSpPr>
          <p:cNvPr name="TextBox 40" id="40"/>
          <p:cNvSpPr txBox="true"/>
          <p:nvPr/>
        </p:nvSpPr>
        <p:spPr>
          <a:xfrm rot="0">
            <a:off x="508967" y="1700212"/>
            <a:ext cx="8231810" cy="3106278"/>
          </a:xfrm>
          <a:prstGeom prst="rect">
            <a:avLst/>
          </a:prstGeom>
        </p:spPr>
        <p:txBody>
          <a:bodyPr anchor="t" rtlCol="false" tIns="0" lIns="0" bIns="0" rIns="0">
            <a:spAutoFit/>
          </a:bodyPr>
          <a:lstStyle/>
          <a:p>
            <a:pPr algn="l" marL="476186" indent="-238093" lvl="1">
              <a:lnSpc>
                <a:spcPts val="3087"/>
              </a:lnSpc>
              <a:buFont typeface="Arial"/>
              <a:buChar char="•"/>
            </a:pPr>
            <a:r>
              <a:rPr lang="en-US" sz="2205">
                <a:solidFill>
                  <a:srgbClr val="000000"/>
                </a:solidFill>
                <a:latin typeface="Montserrat Bold"/>
              </a:rPr>
              <a:t>SHAP analysis improves model explainability by revealing feature importance and the reasoning behind predictions.</a:t>
            </a:r>
          </a:p>
          <a:p>
            <a:pPr algn="l" marL="476186" indent="-238093" lvl="1">
              <a:lnSpc>
                <a:spcPts val="3087"/>
              </a:lnSpc>
              <a:buFont typeface="Arial"/>
              <a:buChar char="•"/>
            </a:pPr>
            <a:r>
              <a:rPr lang="en-US" sz="2205">
                <a:solidFill>
                  <a:srgbClr val="000000"/>
                </a:solidFill>
                <a:latin typeface="Montserrat Bold"/>
              </a:rPr>
              <a:t> It enhances understanding of feature rankings, fostering trust in machine learning models.</a:t>
            </a:r>
          </a:p>
          <a:p>
            <a:pPr algn="l" marL="476186" indent="-238093" lvl="1">
              <a:lnSpc>
                <a:spcPts val="3087"/>
              </a:lnSpc>
              <a:buFont typeface="Arial"/>
              <a:buChar char="•"/>
            </a:pPr>
            <a:r>
              <a:rPr lang="en-US" sz="2205">
                <a:solidFill>
                  <a:srgbClr val="000000"/>
                </a:solidFill>
                <a:latin typeface="Montserrat Bold"/>
              </a:rPr>
              <a:t> SHAP values help identify influential features, facilitating transparent decision-making.</a:t>
            </a:r>
          </a:p>
          <a:p>
            <a:pPr algn="l">
              <a:lnSpc>
                <a:spcPts val="3087"/>
              </a:lnSpc>
            </a:pPr>
          </a:p>
        </p:txBody>
      </p:sp>
      <p:sp>
        <p:nvSpPr>
          <p:cNvPr name="TextBox 41" id="41"/>
          <p:cNvSpPr txBox="true"/>
          <p:nvPr/>
        </p:nvSpPr>
        <p:spPr>
          <a:xfrm rot="0">
            <a:off x="3281846" y="968573"/>
            <a:ext cx="2123643" cy="326891"/>
          </a:xfrm>
          <a:prstGeom prst="rect">
            <a:avLst/>
          </a:prstGeom>
        </p:spPr>
        <p:txBody>
          <a:bodyPr anchor="t" rtlCol="false" tIns="0" lIns="0" bIns="0" rIns="0">
            <a:spAutoFit/>
          </a:bodyPr>
          <a:lstStyle/>
          <a:p>
            <a:pPr algn="ctr" marL="0" indent="0" lvl="0">
              <a:lnSpc>
                <a:spcPts val="2683"/>
              </a:lnSpc>
              <a:spcBef>
                <a:spcPct val="0"/>
              </a:spcBef>
            </a:pPr>
            <a:r>
              <a:rPr lang="en-US" sz="1916">
                <a:solidFill>
                  <a:srgbClr val="F8F8F8"/>
                </a:solidFill>
                <a:latin typeface="Montserrat Bold"/>
              </a:rPr>
              <a:t>WHY SHAP?</a:t>
            </a:r>
          </a:p>
        </p:txBody>
      </p:sp>
      <p:sp>
        <p:nvSpPr>
          <p:cNvPr name="TextBox 42" id="42"/>
          <p:cNvSpPr txBox="true"/>
          <p:nvPr/>
        </p:nvSpPr>
        <p:spPr>
          <a:xfrm rot="0">
            <a:off x="12452540" y="5347094"/>
            <a:ext cx="2926381" cy="779053"/>
          </a:xfrm>
          <a:prstGeom prst="rect">
            <a:avLst/>
          </a:prstGeom>
        </p:spPr>
        <p:txBody>
          <a:bodyPr anchor="t" rtlCol="false" tIns="0" lIns="0" bIns="0" rIns="0">
            <a:spAutoFit/>
          </a:bodyPr>
          <a:lstStyle/>
          <a:p>
            <a:pPr algn="ctr" marL="0" indent="0" lvl="0">
              <a:lnSpc>
                <a:spcPts val="3134"/>
              </a:lnSpc>
              <a:spcBef>
                <a:spcPct val="0"/>
              </a:spcBef>
            </a:pPr>
            <a:r>
              <a:rPr lang="en-US" sz="2238">
                <a:solidFill>
                  <a:srgbClr val="F8F8F8"/>
                </a:solidFill>
                <a:latin typeface="Montserrat Bold"/>
              </a:rPr>
              <a:t>INSIGHTS FROM SHAP</a:t>
            </a:r>
          </a:p>
        </p:txBody>
      </p:sp>
      <p:sp>
        <p:nvSpPr>
          <p:cNvPr name="TextBox 43" id="43"/>
          <p:cNvSpPr txBox="true"/>
          <p:nvPr/>
        </p:nvSpPr>
        <p:spPr>
          <a:xfrm rot="0">
            <a:off x="9730815" y="6161591"/>
            <a:ext cx="8209022" cy="2657451"/>
          </a:xfrm>
          <a:prstGeom prst="rect">
            <a:avLst/>
          </a:prstGeom>
        </p:spPr>
        <p:txBody>
          <a:bodyPr anchor="t" rtlCol="false" tIns="0" lIns="0" bIns="0" rIns="0">
            <a:spAutoFit/>
          </a:bodyPr>
          <a:lstStyle/>
          <a:p>
            <a:pPr algn="l" marL="405015" indent="-202507" lvl="1">
              <a:lnSpc>
                <a:spcPts val="2626"/>
              </a:lnSpc>
              <a:buFont typeface="Arial"/>
              <a:buChar char="•"/>
            </a:pPr>
            <a:r>
              <a:rPr lang="en-US" sz="1875">
                <a:solidFill>
                  <a:srgbClr val="000000"/>
                </a:solidFill>
                <a:latin typeface="Montserrat Bold"/>
              </a:rPr>
              <a:t>TEN and Sm have the highest feature importance.</a:t>
            </a:r>
          </a:p>
          <a:p>
            <a:pPr algn="l" marL="405015" indent="-202507" lvl="1">
              <a:lnSpc>
                <a:spcPts val="2626"/>
              </a:lnSpc>
              <a:buFont typeface="Arial"/>
              <a:buChar char="•"/>
            </a:pPr>
            <a:r>
              <a:rPr lang="en-US" sz="1875">
                <a:solidFill>
                  <a:srgbClr val="000000"/>
                </a:solidFill>
                <a:latin typeface="Montserrat Bold"/>
              </a:rPr>
              <a:t>As this is a crystallization process, entropy may have a major role to play as it would control the transition from chaos to order.</a:t>
            </a:r>
          </a:p>
          <a:p>
            <a:pPr algn="l" marL="405015" indent="-202507" lvl="1">
              <a:lnSpc>
                <a:spcPts val="2626"/>
              </a:lnSpc>
              <a:buFont typeface="Arial"/>
              <a:buChar char="•"/>
            </a:pPr>
            <a:r>
              <a:rPr lang="en-US" sz="1875">
                <a:solidFill>
                  <a:srgbClr val="000000"/>
                </a:solidFill>
                <a:latin typeface="Montserrat Bold"/>
              </a:rPr>
              <a:t>The TEN value may be significant since it determines the strength of the bonds and subsequently, the packing factor. As a result, TEN is again a major factor in the crystallization process, and hence a very important feature .</a:t>
            </a:r>
          </a:p>
        </p:txBody>
      </p:sp>
      <p:grpSp>
        <p:nvGrpSpPr>
          <p:cNvPr name="Group 44" id="44"/>
          <p:cNvGrpSpPr/>
          <p:nvPr/>
        </p:nvGrpSpPr>
        <p:grpSpPr>
          <a:xfrm rot="0">
            <a:off x="10484296" y="888108"/>
            <a:ext cx="5991595" cy="493171"/>
            <a:chOff x="0" y="0"/>
            <a:chExt cx="1401204" cy="115334"/>
          </a:xfrm>
        </p:grpSpPr>
        <p:sp>
          <p:nvSpPr>
            <p:cNvPr name="Freeform 45" id="45"/>
            <p:cNvSpPr/>
            <p:nvPr/>
          </p:nvSpPr>
          <p:spPr>
            <a:xfrm flipH="false" flipV="false" rot="0">
              <a:off x="0" y="0"/>
              <a:ext cx="1401204" cy="115334"/>
            </a:xfrm>
            <a:custGeom>
              <a:avLst/>
              <a:gdLst/>
              <a:ahLst/>
              <a:cxnLst/>
              <a:rect r="r" b="b" t="t" l="l"/>
              <a:pathLst>
                <a:path h="115334" w="1401204">
                  <a:moveTo>
                    <a:pt x="57667" y="0"/>
                  </a:moveTo>
                  <a:lnTo>
                    <a:pt x="1343537" y="0"/>
                  </a:lnTo>
                  <a:cubicBezTo>
                    <a:pt x="1358831" y="0"/>
                    <a:pt x="1373499" y="6076"/>
                    <a:pt x="1384314" y="16890"/>
                  </a:cubicBezTo>
                  <a:cubicBezTo>
                    <a:pt x="1395128" y="27705"/>
                    <a:pt x="1401204" y="42373"/>
                    <a:pt x="1401204" y="57667"/>
                  </a:cubicBezTo>
                  <a:lnTo>
                    <a:pt x="1401204" y="57667"/>
                  </a:lnTo>
                  <a:cubicBezTo>
                    <a:pt x="1401204" y="72961"/>
                    <a:pt x="1395128" y="87629"/>
                    <a:pt x="1384314" y="98443"/>
                  </a:cubicBezTo>
                  <a:cubicBezTo>
                    <a:pt x="1373499" y="109258"/>
                    <a:pt x="1358831" y="115334"/>
                    <a:pt x="1343537" y="115334"/>
                  </a:cubicBezTo>
                  <a:lnTo>
                    <a:pt x="57667" y="115334"/>
                  </a:lnTo>
                  <a:cubicBezTo>
                    <a:pt x="42373" y="115334"/>
                    <a:pt x="27705" y="109258"/>
                    <a:pt x="16890" y="98443"/>
                  </a:cubicBezTo>
                  <a:cubicBezTo>
                    <a:pt x="6076" y="87629"/>
                    <a:pt x="0" y="72961"/>
                    <a:pt x="0" y="57667"/>
                  </a:cubicBezTo>
                  <a:lnTo>
                    <a:pt x="0" y="57667"/>
                  </a:lnTo>
                  <a:cubicBezTo>
                    <a:pt x="0" y="42373"/>
                    <a:pt x="6076" y="27705"/>
                    <a:pt x="16890" y="16890"/>
                  </a:cubicBezTo>
                  <a:cubicBezTo>
                    <a:pt x="27705" y="6076"/>
                    <a:pt x="42373" y="0"/>
                    <a:pt x="57667" y="0"/>
                  </a:cubicBezTo>
                  <a:close/>
                </a:path>
              </a:pathLst>
            </a:custGeom>
            <a:solidFill>
              <a:srgbClr val="96EFFF"/>
            </a:solidFill>
          </p:spPr>
        </p:sp>
        <p:sp>
          <p:nvSpPr>
            <p:cNvPr name="TextBox 46" id="46"/>
            <p:cNvSpPr txBox="true"/>
            <p:nvPr/>
          </p:nvSpPr>
          <p:spPr>
            <a:xfrm>
              <a:off x="0" y="-38100"/>
              <a:ext cx="1401204" cy="153434"/>
            </a:xfrm>
            <a:prstGeom prst="rect">
              <a:avLst/>
            </a:prstGeom>
          </p:spPr>
          <p:txBody>
            <a:bodyPr anchor="ctr" rtlCol="false" tIns="50800" lIns="50800" bIns="50800" rIns="50800"/>
            <a:lstStyle/>
            <a:p>
              <a:pPr algn="ctr">
                <a:lnSpc>
                  <a:spcPts val="2167"/>
                </a:lnSpc>
              </a:pPr>
              <a:r>
                <a:rPr lang="en-US" sz="1548">
                  <a:solidFill>
                    <a:srgbClr val="000000"/>
                  </a:solidFill>
                  <a:latin typeface="Droid Serif Bold"/>
                </a:rPr>
                <a:t>SHAP Summary Plot</a:t>
              </a:r>
            </a:p>
          </p:txBody>
        </p:sp>
      </p:grpSp>
      <p:grpSp>
        <p:nvGrpSpPr>
          <p:cNvPr name="Group 47" id="47"/>
          <p:cNvGrpSpPr/>
          <p:nvPr/>
        </p:nvGrpSpPr>
        <p:grpSpPr>
          <a:xfrm rot="0">
            <a:off x="5891251" y="5273215"/>
            <a:ext cx="2406450" cy="3785889"/>
            <a:chOff x="0" y="0"/>
            <a:chExt cx="541095" cy="851264"/>
          </a:xfrm>
        </p:grpSpPr>
        <p:sp>
          <p:nvSpPr>
            <p:cNvPr name="Freeform 48" id="48"/>
            <p:cNvSpPr/>
            <p:nvPr/>
          </p:nvSpPr>
          <p:spPr>
            <a:xfrm flipH="false" flipV="false" rot="0">
              <a:off x="0" y="0"/>
              <a:ext cx="541095" cy="851264"/>
            </a:xfrm>
            <a:custGeom>
              <a:avLst/>
              <a:gdLst/>
              <a:ahLst/>
              <a:cxnLst/>
              <a:rect r="r" b="b" t="t" l="l"/>
              <a:pathLst>
                <a:path h="851264" w="541095">
                  <a:moveTo>
                    <a:pt x="164075" y="0"/>
                  </a:moveTo>
                  <a:lnTo>
                    <a:pt x="377020" y="0"/>
                  </a:lnTo>
                  <a:cubicBezTo>
                    <a:pt x="420535" y="0"/>
                    <a:pt x="462268" y="17286"/>
                    <a:pt x="493038" y="48056"/>
                  </a:cubicBezTo>
                  <a:cubicBezTo>
                    <a:pt x="523808" y="78826"/>
                    <a:pt x="541095" y="120559"/>
                    <a:pt x="541095" y="164075"/>
                  </a:cubicBezTo>
                  <a:lnTo>
                    <a:pt x="541095" y="687189"/>
                  </a:lnTo>
                  <a:cubicBezTo>
                    <a:pt x="541095" y="730705"/>
                    <a:pt x="523808" y="772438"/>
                    <a:pt x="493038" y="803208"/>
                  </a:cubicBezTo>
                  <a:cubicBezTo>
                    <a:pt x="462268" y="833978"/>
                    <a:pt x="420535" y="851264"/>
                    <a:pt x="377020" y="851264"/>
                  </a:cubicBezTo>
                  <a:lnTo>
                    <a:pt x="164075" y="851264"/>
                  </a:lnTo>
                  <a:cubicBezTo>
                    <a:pt x="120559" y="851264"/>
                    <a:pt x="78826" y="833978"/>
                    <a:pt x="48056" y="803208"/>
                  </a:cubicBezTo>
                  <a:cubicBezTo>
                    <a:pt x="17286" y="772438"/>
                    <a:pt x="0" y="730705"/>
                    <a:pt x="0" y="687189"/>
                  </a:cubicBezTo>
                  <a:lnTo>
                    <a:pt x="0" y="164075"/>
                  </a:lnTo>
                  <a:cubicBezTo>
                    <a:pt x="0" y="120559"/>
                    <a:pt x="17286" y="78826"/>
                    <a:pt x="48056" y="48056"/>
                  </a:cubicBezTo>
                  <a:cubicBezTo>
                    <a:pt x="78826" y="17286"/>
                    <a:pt x="120559" y="0"/>
                    <a:pt x="164075" y="0"/>
                  </a:cubicBezTo>
                  <a:close/>
                </a:path>
              </a:pathLst>
            </a:custGeom>
            <a:solidFill>
              <a:srgbClr val="CCE9FF"/>
            </a:solidFill>
            <a:ln w="38100" cap="rnd">
              <a:solidFill>
                <a:srgbClr val="000000"/>
              </a:solidFill>
              <a:prstDash val="lgDash"/>
              <a:round/>
            </a:ln>
          </p:spPr>
        </p:sp>
        <p:sp>
          <p:nvSpPr>
            <p:cNvPr name="TextBox 49" id="49"/>
            <p:cNvSpPr txBox="true"/>
            <p:nvPr/>
          </p:nvSpPr>
          <p:spPr>
            <a:xfrm>
              <a:off x="0" y="-57150"/>
              <a:ext cx="541095" cy="908414"/>
            </a:xfrm>
            <a:prstGeom prst="rect">
              <a:avLst/>
            </a:prstGeom>
          </p:spPr>
          <p:txBody>
            <a:bodyPr anchor="ctr" rtlCol="false" tIns="50949" lIns="50949" bIns="50949" rIns="50949"/>
            <a:lstStyle/>
            <a:p>
              <a:pPr algn="ctr">
                <a:lnSpc>
                  <a:spcPts val="2800"/>
                </a:lnSpc>
              </a:pPr>
            </a:p>
          </p:txBody>
        </p:sp>
      </p:grpSp>
      <p:sp>
        <p:nvSpPr>
          <p:cNvPr name="TextBox 50" id="50"/>
          <p:cNvSpPr txBox="true"/>
          <p:nvPr/>
        </p:nvSpPr>
        <p:spPr>
          <a:xfrm rot="0">
            <a:off x="6056694" y="5485009"/>
            <a:ext cx="2241007" cy="3324201"/>
          </a:xfrm>
          <a:prstGeom prst="rect">
            <a:avLst/>
          </a:prstGeom>
        </p:spPr>
        <p:txBody>
          <a:bodyPr anchor="t" rtlCol="false" tIns="0" lIns="0" bIns="0" rIns="0">
            <a:spAutoFit/>
          </a:bodyPr>
          <a:lstStyle/>
          <a:p>
            <a:pPr algn="l">
              <a:lnSpc>
                <a:spcPts val="2626"/>
              </a:lnSpc>
            </a:pPr>
            <a:r>
              <a:rPr lang="en-US" sz="1875">
                <a:solidFill>
                  <a:srgbClr val="000000"/>
                </a:solidFill>
                <a:latin typeface="Montserrat Bold"/>
              </a:rPr>
              <a:t>Extra Trees Regressor model agrees with the SHAP value insight and also assigns maximum feature importance to Sm and TEN.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DAGAiXL5tl4</dc:identifier>
  <dcterms:modified xsi:type="dcterms:W3CDTF">2011-08-01T06:04:30Z</dcterms:modified>
  <cp:revision>1</cp:revision>
  <dc:title>Composit_s</dc:title>
</cp:coreProperties>
</file>